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30"/>
  </p:notesMasterIdLst>
  <p:sldIdLst>
    <p:sldId id="276" r:id="rId2"/>
    <p:sldId id="279" r:id="rId3"/>
    <p:sldId id="281" r:id="rId4"/>
    <p:sldId id="278" r:id="rId5"/>
    <p:sldId id="282" r:id="rId6"/>
    <p:sldId id="285" r:id="rId7"/>
    <p:sldId id="284" r:id="rId8"/>
    <p:sldId id="299" r:id="rId9"/>
    <p:sldId id="300" r:id="rId10"/>
    <p:sldId id="286" r:id="rId11"/>
    <p:sldId id="287" r:id="rId12"/>
    <p:sldId id="288" r:id="rId13"/>
    <p:sldId id="289" r:id="rId14"/>
    <p:sldId id="290" r:id="rId15"/>
    <p:sldId id="291" r:id="rId16"/>
    <p:sldId id="292" r:id="rId17"/>
    <p:sldId id="293" r:id="rId18"/>
    <p:sldId id="294" r:id="rId19"/>
    <p:sldId id="295" r:id="rId20"/>
    <p:sldId id="297" r:id="rId21"/>
    <p:sldId id="296" r:id="rId22"/>
    <p:sldId id="298" r:id="rId23"/>
    <p:sldId id="306" r:id="rId24"/>
    <p:sldId id="302" r:id="rId25"/>
    <p:sldId id="303" r:id="rId26"/>
    <p:sldId id="304" r:id="rId27"/>
    <p:sldId id="301" r:id="rId28"/>
    <p:sldId id="307" r:id="rId2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5E14"/>
    <a:srgbClr val="002856"/>
    <a:srgbClr val="D79133"/>
    <a:srgbClr val="6958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29"/>
    <p:restoredTop sz="94560"/>
  </p:normalViewPr>
  <p:slideViewPr>
    <p:cSldViewPr snapToGrid="0" snapToObjects="1">
      <p:cViewPr varScale="1">
        <p:scale>
          <a:sx n="136" d="100"/>
          <a:sy n="136" d="100"/>
        </p:scale>
        <p:origin x="1336" y="176"/>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790B84-3031-6E43-BA8C-08000B9C48C0}" type="datetimeFigureOut">
              <a:rPr lang="en-US" smtClean="0"/>
              <a:t>5/9/25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E2F865-15B9-4543-8F18-A0804815582A}" type="slidenum">
              <a:rPr lang="en-US" smtClean="0"/>
              <a:t>‹#›</a:t>
            </a:fld>
            <a:endParaRPr lang="en-US" dirty="0"/>
          </a:p>
        </p:txBody>
      </p:sp>
    </p:spTree>
    <p:extLst>
      <p:ext uri="{BB962C8B-B14F-4D97-AF65-F5344CB8AC3E}">
        <p14:creationId xmlns:p14="http://schemas.microsoft.com/office/powerpoint/2010/main" val="1287115720"/>
      </p:ext>
    </p:extLst>
  </p:cSld>
  <p:clrMap bg1="lt1" tx1="dk1" bg2="lt2" tx2="dk2" accent1="accent1" accent2="accent2" accent3="accent3" accent4="accent4" accent5="accent5" accent6="accent6" hlink="hlink" folHlink="folHlink"/>
  <p:notesStyle>
    <a:lvl1pPr marL="0" algn="l" defTabSz="685783" rtl="0" eaLnBrk="1" latinLnBrk="0" hangingPunct="1">
      <a:defRPr sz="900" kern="1200">
        <a:solidFill>
          <a:schemeClr val="tx1"/>
        </a:solidFill>
        <a:latin typeface="+mn-lt"/>
        <a:ea typeface="+mn-ea"/>
        <a:cs typeface="+mn-cs"/>
      </a:defRPr>
    </a:lvl1pPr>
    <a:lvl2pPr marL="342892" algn="l" defTabSz="685783" rtl="0" eaLnBrk="1" latinLnBrk="0" hangingPunct="1">
      <a:defRPr sz="900" kern="1200">
        <a:solidFill>
          <a:schemeClr val="tx1"/>
        </a:solidFill>
        <a:latin typeface="+mn-lt"/>
        <a:ea typeface="+mn-ea"/>
        <a:cs typeface="+mn-cs"/>
      </a:defRPr>
    </a:lvl2pPr>
    <a:lvl3pPr marL="685783" algn="l" defTabSz="685783" rtl="0" eaLnBrk="1" latinLnBrk="0" hangingPunct="1">
      <a:defRPr sz="900" kern="1200">
        <a:solidFill>
          <a:schemeClr val="tx1"/>
        </a:solidFill>
        <a:latin typeface="+mn-lt"/>
        <a:ea typeface="+mn-ea"/>
        <a:cs typeface="+mn-cs"/>
      </a:defRPr>
    </a:lvl3pPr>
    <a:lvl4pPr marL="1028675" algn="l" defTabSz="685783" rtl="0" eaLnBrk="1" latinLnBrk="0" hangingPunct="1">
      <a:defRPr sz="900" kern="1200">
        <a:solidFill>
          <a:schemeClr val="tx1"/>
        </a:solidFill>
        <a:latin typeface="+mn-lt"/>
        <a:ea typeface="+mn-ea"/>
        <a:cs typeface="+mn-cs"/>
      </a:defRPr>
    </a:lvl4pPr>
    <a:lvl5pPr marL="1371566" algn="l" defTabSz="685783" rtl="0" eaLnBrk="1" latinLnBrk="0" hangingPunct="1">
      <a:defRPr sz="900" kern="1200">
        <a:solidFill>
          <a:schemeClr val="tx1"/>
        </a:solidFill>
        <a:latin typeface="+mn-lt"/>
        <a:ea typeface="+mn-ea"/>
        <a:cs typeface="+mn-cs"/>
      </a:defRPr>
    </a:lvl5pPr>
    <a:lvl6pPr marL="1714457" algn="l" defTabSz="685783" rtl="0" eaLnBrk="1" latinLnBrk="0" hangingPunct="1">
      <a:defRPr sz="900" kern="1200">
        <a:solidFill>
          <a:schemeClr val="tx1"/>
        </a:solidFill>
        <a:latin typeface="+mn-lt"/>
        <a:ea typeface="+mn-ea"/>
        <a:cs typeface="+mn-cs"/>
      </a:defRPr>
    </a:lvl6pPr>
    <a:lvl7pPr marL="2057348" algn="l" defTabSz="685783" rtl="0" eaLnBrk="1" latinLnBrk="0" hangingPunct="1">
      <a:defRPr sz="900" kern="1200">
        <a:solidFill>
          <a:schemeClr val="tx1"/>
        </a:solidFill>
        <a:latin typeface="+mn-lt"/>
        <a:ea typeface="+mn-ea"/>
        <a:cs typeface="+mn-cs"/>
      </a:defRPr>
    </a:lvl7pPr>
    <a:lvl8pPr marL="2400240" algn="l" defTabSz="685783" rtl="0" eaLnBrk="1" latinLnBrk="0" hangingPunct="1">
      <a:defRPr sz="900" kern="1200">
        <a:solidFill>
          <a:schemeClr val="tx1"/>
        </a:solidFill>
        <a:latin typeface="+mn-lt"/>
        <a:ea typeface="+mn-ea"/>
        <a:cs typeface="+mn-cs"/>
      </a:defRPr>
    </a:lvl8pPr>
    <a:lvl9pPr marL="2743132" algn="l" defTabSz="685783"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4_Cover III">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D0AE65E2-E788-A54E-92E6-B6503AE00BB2}"/>
              </a:ext>
            </a:extLst>
          </p:cNvPr>
          <p:cNvPicPr>
            <a:picLocks noChangeAspect="1"/>
          </p:cNvPicPr>
          <p:nvPr userDrawn="1"/>
        </p:nvPicPr>
        <p:blipFill rotWithShape="1">
          <a:blip r:embed="rId2"/>
          <a:srcRect r="32160"/>
          <a:stretch/>
        </p:blipFill>
        <p:spPr>
          <a:xfrm>
            <a:off x="2286002" y="0"/>
            <a:ext cx="6857999" cy="5143500"/>
          </a:xfrm>
          <a:prstGeom prst="rect">
            <a:avLst/>
          </a:prstGeom>
        </p:spPr>
      </p:pic>
      <p:sp>
        <p:nvSpPr>
          <p:cNvPr id="17" name="Rectangle 16">
            <a:extLst>
              <a:ext uri="{FF2B5EF4-FFF2-40B4-BE49-F238E27FC236}">
                <a16:creationId xmlns:a16="http://schemas.microsoft.com/office/drawing/2014/main" id="{143E632E-5AE1-8448-84DB-EBDD130CEB8D}"/>
              </a:ext>
            </a:extLst>
          </p:cNvPr>
          <p:cNvSpPr/>
          <p:nvPr userDrawn="1"/>
        </p:nvSpPr>
        <p:spPr>
          <a:xfrm>
            <a:off x="2" y="0"/>
            <a:ext cx="4571999" cy="5143500"/>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pic>
        <p:nvPicPr>
          <p:cNvPr id="10" name="Picture 9">
            <a:extLst>
              <a:ext uri="{FF2B5EF4-FFF2-40B4-BE49-F238E27FC236}">
                <a16:creationId xmlns:a16="http://schemas.microsoft.com/office/drawing/2014/main" id="{A9E21775-1B0A-544D-8528-3CB0B3BF7B8F}"/>
              </a:ext>
            </a:extLst>
          </p:cNvPr>
          <p:cNvPicPr>
            <a:picLocks noChangeAspect="1"/>
          </p:cNvPicPr>
          <p:nvPr userDrawn="1"/>
        </p:nvPicPr>
        <p:blipFill>
          <a:blip r:embed="rId3"/>
          <a:srcRect/>
          <a:stretch/>
        </p:blipFill>
        <p:spPr>
          <a:xfrm>
            <a:off x="237997" y="301407"/>
            <a:ext cx="3200400" cy="1062016"/>
          </a:xfrm>
          <a:prstGeom prst="rect">
            <a:avLst/>
          </a:prstGeom>
        </p:spPr>
      </p:pic>
      <p:sp>
        <p:nvSpPr>
          <p:cNvPr id="13" name="Text Placeholder 10">
            <a:extLst>
              <a:ext uri="{FF2B5EF4-FFF2-40B4-BE49-F238E27FC236}">
                <a16:creationId xmlns:a16="http://schemas.microsoft.com/office/drawing/2014/main" id="{67459BC3-0038-8F42-9821-DD780A49FE7E}"/>
              </a:ext>
            </a:extLst>
          </p:cNvPr>
          <p:cNvSpPr>
            <a:spLocks noGrp="1"/>
          </p:cNvSpPr>
          <p:nvPr>
            <p:ph type="body" sz="quarter" idx="11" hasCustomPrompt="1"/>
          </p:nvPr>
        </p:nvSpPr>
        <p:spPr>
          <a:xfrm>
            <a:off x="364655" y="4233901"/>
            <a:ext cx="4051803" cy="536972"/>
          </a:xfrm>
          <a:prstGeom prst="rect">
            <a:avLst/>
          </a:prstGeom>
        </p:spPr>
        <p:txBody>
          <a:bodyPr lIns="0" tIns="0" rIns="0" bIns="0"/>
          <a:lstStyle>
            <a:lvl1pPr marL="0" indent="0" algn="l">
              <a:lnSpc>
                <a:spcPts val="1875"/>
              </a:lnSpc>
              <a:buNone/>
              <a:defRPr sz="1650" b="0" i="0">
                <a:solidFill>
                  <a:schemeClr val="bg1"/>
                </a:solidFill>
                <a:latin typeface="Times" pitchFamily="2" charset="0"/>
              </a:defRPr>
            </a:lvl1pPr>
          </a:lstStyle>
          <a:p>
            <a:pPr lvl="0"/>
            <a:r>
              <a:rPr lang="en-US" dirty="0"/>
              <a:t>Presentation subtitle</a:t>
            </a:r>
          </a:p>
        </p:txBody>
      </p:sp>
      <p:sp>
        <p:nvSpPr>
          <p:cNvPr id="15" name="Text Placeholder 8">
            <a:extLst>
              <a:ext uri="{FF2B5EF4-FFF2-40B4-BE49-F238E27FC236}">
                <a16:creationId xmlns:a16="http://schemas.microsoft.com/office/drawing/2014/main" id="{9D0EFCD1-7CC6-CB4A-8A4B-6C19BD543180}"/>
              </a:ext>
            </a:extLst>
          </p:cNvPr>
          <p:cNvSpPr>
            <a:spLocks noGrp="1"/>
          </p:cNvSpPr>
          <p:nvPr>
            <p:ph type="body" sz="quarter" idx="10" hasCustomPrompt="1"/>
          </p:nvPr>
        </p:nvSpPr>
        <p:spPr>
          <a:xfrm>
            <a:off x="364655" y="3194614"/>
            <a:ext cx="4051803" cy="954911"/>
          </a:xfrm>
          <a:prstGeom prst="rect">
            <a:avLst/>
          </a:prstGeom>
        </p:spPr>
        <p:txBody>
          <a:bodyPr lIns="0" tIns="0" rIns="0" bIns="0"/>
          <a:lstStyle>
            <a:lvl1pPr marL="0" indent="0" algn="l">
              <a:lnSpc>
                <a:spcPts val="3750"/>
              </a:lnSpc>
              <a:buNone/>
              <a:defRPr sz="3750" b="1" i="0" cap="none" baseline="0">
                <a:solidFill>
                  <a:schemeClr val="bg1"/>
                </a:solidFill>
                <a:latin typeface="Times" pitchFamily="2" charset="0"/>
                <a:cs typeface="Arial" panose="020B0604020202020204" pitchFamily="34" charset="0"/>
              </a:defRPr>
            </a:lvl1pPr>
          </a:lstStyle>
          <a:p>
            <a:pPr marL="0" marR="0" lvl="0" indent="0" algn="l" defTabSz="685783" rtl="0" eaLnBrk="1" fontAlgn="auto" latinLnBrk="0" hangingPunct="1">
              <a:lnSpc>
                <a:spcPts val="3750"/>
              </a:lnSpc>
              <a:spcBef>
                <a:spcPts val="750"/>
              </a:spcBef>
              <a:spcAft>
                <a:spcPts val="0"/>
              </a:spcAft>
              <a:buClrTx/>
              <a:buSzTx/>
              <a:buFont typeface="Arial" panose="020B0604020202020204" pitchFamily="34" charset="0"/>
              <a:buNone/>
              <a:tabLst/>
              <a:defRPr/>
            </a:pPr>
            <a:r>
              <a:rPr lang="en-US" dirty="0"/>
              <a:t>Presentation</a:t>
            </a:r>
            <a:br>
              <a:rPr lang="en-US" dirty="0"/>
            </a:br>
            <a:r>
              <a:rPr lang="en-US" dirty="0"/>
              <a:t>Title</a:t>
            </a:r>
          </a:p>
        </p:txBody>
      </p:sp>
    </p:spTree>
    <p:extLst>
      <p:ext uri="{BB962C8B-B14F-4D97-AF65-F5344CB8AC3E}">
        <p14:creationId xmlns:p14="http://schemas.microsoft.com/office/powerpoint/2010/main" val="873286222"/>
      </p:ext>
    </p:extLst>
  </p:cSld>
  <p:clrMapOvr>
    <a:masterClrMapping/>
  </p:clrMapOvr>
  <p:extLst>
    <p:ext uri="{DCECCB84-F9BA-43D5-87BE-67443E8EF086}">
      <p15:sldGuideLst xmlns:p15="http://schemas.microsoft.com/office/powerpoint/2012/main">
        <p15:guide id="2" pos="61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eparato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F5AC434-3CC9-EF4D-92D3-A4221C095C71}"/>
              </a:ext>
            </a:extLst>
          </p:cNvPr>
          <p:cNvSpPr/>
          <p:nvPr userDrawn="1"/>
        </p:nvSpPr>
        <p:spPr>
          <a:xfrm>
            <a:off x="0" y="0"/>
            <a:ext cx="9144000" cy="5143500"/>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82BC00"/>
              </a:solidFill>
            </a:endParaRPr>
          </a:p>
        </p:txBody>
      </p:sp>
      <p:sp>
        <p:nvSpPr>
          <p:cNvPr id="6" name="Rectangle 5">
            <a:extLst>
              <a:ext uri="{FF2B5EF4-FFF2-40B4-BE49-F238E27FC236}">
                <a16:creationId xmlns:a16="http://schemas.microsoft.com/office/drawing/2014/main" id="{AA71F14B-A19B-D446-897C-E702BF965F9A}"/>
              </a:ext>
            </a:extLst>
          </p:cNvPr>
          <p:cNvSpPr/>
          <p:nvPr userDrawn="1"/>
        </p:nvSpPr>
        <p:spPr>
          <a:xfrm>
            <a:off x="262219" y="242048"/>
            <a:ext cx="8622926" cy="4672853"/>
          </a:xfrm>
          <a:prstGeom prst="rect">
            <a:avLst/>
          </a:prstGeom>
          <a:noFill/>
          <a:ln w="19050">
            <a:solidFill>
              <a:srgbClr val="D15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82BC00"/>
              </a:solidFill>
            </a:endParaRPr>
          </a:p>
        </p:txBody>
      </p:sp>
      <p:sp>
        <p:nvSpPr>
          <p:cNvPr id="8" name="Text Placeholder 10">
            <a:extLst>
              <a:ext uri="{FF2B5EF4-FFF2-40B4-BE49-F238E27FC236}">
                <a16:creationId xmlns:a16="http://schemas.microsoft.com/office/drawing/2014/main" id="{BBA29E71-789E-5340-94AA-73E440BA6ADD}"/>
              </a:ext>
            </a:extLst>
          </p:cNvPr>
          <p:cNvSpPr>
            <a:spLocks noGrp="1"/>
          </p:cNvSpPr>
          <p:nvPr>
            <p:ph type="body" sz="quarter" idx="12" hasCustomPrompt="1"/>
          </p:nvPr>
        </p:nvSpPr>
        <p:spPr>
          <a:xfrm>
            <a:off x="928206" y="2940429"/>
            <a:ext cx="7280353" cy="536972"/>
          </a:xfrm>
          <a:prstGeom prst="rect">
            <a:avLst/>
          </a:prstGeom>
        </p:spPr>
        <p:txBody>
          <a:bodyPr lIns="0" tIns="0" rIns="0" bIns="0"/>
          <a:lstStyle>
            <a:lvl1pPr marL="0" indent="0" algn="ctr">
              <a:lnSpc>
                <a:spcPts val="2025"/>
              </a:lnSpc>
              <a:buNone/>
              <a:defRPr sz="1800" b="0" i="0">
                <a:solidFill>
                  <a:schemeClr val="bg1"/>
                </a:solidFill>
                <a:latin typeface="Times" pitchFamily="2" charset="0"/>
              </a:defRPr>
            </a:lvl1pPr>
          </a:lstStyle>
          <a:p>
            <a:pPr lvl="0"/>
            <a:r>
              <a:rPr lang="en-US" dirty="0"/>
              <a:t>Separator slide subtitle</a:t>
            </a:r>
          </a:p>
        </p:txBody>
      </p:sp>
      <p:sp>
        <p:nvSpPr>
          <p:cNvPr id="12" name="Text Placeholder 8">
            <a:extLst>
              <a:ext uri="{FF2B5EF4-FFF2-40B4-BE49-F238E27FC236}">
                <a16:creationId xmlns:a16="http://schemas.microsoft.com/office/drawing/2014/main" id="{564D2202-1B3D-7B41-AFE6-FDABFC64F620}"/>
              </a:ext>
            </a:extLst>
          </p:cNvPr>
          <p:cNvSpPr>
            <a:spLocks noGrp="1"/>
          </p:cNvSpPr>
          <p:nvPr>
            <p:ph type="body" sz="quarter" idx="13" hasCustomPrompt="1"/>
          </p:nvPr>
        </p:nvSpPr>
        <p:spPr>
          <a:xfrm>
            <a:off x="928205" y="2293277"/>
            <a:ext cx="7280352" cy="391361"/>
          </a:xfrm>
          <a:prstGeom prst="rect">
            <a:avLst/>
          </a:prstGeom>
        </p:spPr>
        <p:txBody>
          <a:bodyPr lIns="0" tIns="0" rIns="0" bIns="0"/>
          <a:lstStyle>
            <a:lvl1pPr marL="0" indent="0" algn="ctr">
              <a:lnSpc>
                <a:spcPts val="4500"/>
              </a:lnSpc>
              <a:buNone/>
              <a:defRPr sz="4500" b="1" i="0" cap="none" baseline="0">
                <a:solidFill>
                  <a:schemeClr val="bg1"/>
                </a:solidFill>
                <a:latin typeface="Times" pitchFamily="2" charset="0"/>
                <a:cs typeface="Arial" panose="020B0604020202020204" pitchFamily="34" charset="0"/>
              </a:defRPr>
            </a:lvl1pPr>
          </a:lstStyle>
          <a:p>
            <a:pPr lvl="0"/>
            <a:r>
              <a:rPr lang="en-US" dirty="0"/>
              <a:t>Separator slide title</a:t>
            </a:r>
          </a:p>
        </p:txBody>
      </p:sp>
    </p:spTree>
    <p:extLst>
      <p:ext uri="{BB962C8B-B14F-4D97-AF65-F5344CB8AC3E}">
        <p14:creationId xmlns:p14="http://schemas.microsoft.com/office/powerpoint/2010/main" val="4267993667"/>
      </p:ext>
    </p:extLst>
  </p:cSld>
  <p:clrMapOvr>
    <a:masterClrMapping/>
  </p:clrMapOvr>
  <p:extLst>
    <p:ext uri="{DCECCB84-F9BA-43D5-87BE-67443E8EF086}">
      <p15:sldGuideLst xmlns:p15="http://schemas.microsoft.com/office/powerpoint/2012/main">
        <p15:guide id="2" pos="61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py">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FE220203-BBDA-7045-AB53-06EAC9BE023A}"/>
              </a:ext>
            </a:extLst>
          </p:cNvPr>
          <p:cNvSpPr>
            <a:spLocks noGrp="1"/>
          </p:cNvSpPr>
          <p:nvPr>
            <p:ph type="body" sz="quarter" idx="10" hasCustomPrompt="1"/>
          </p:nvPr>
        </p:nvSpPr>
        <p:spPr>
          <a:xfrm>
            <a:off x="480060" y="575406"/>
            <a:ext cx="8147304" cy="391361"/>
          </a:xfrm>
          <a:prstGeom prst="rect">
            <a:avLst/>
          </a:prstGeom>
        </p:spPr>
        <p:txBody>
          <a:bodyPr lIns="0" tIns="0" rIns="0" bIns="0"/>
          <a:lstStyle>
            <a:lvl1pPr marL="0" indent="0">
              <a:lnSpc>
                <a:spcPts val="3150"/>
              </a:lnSpc>
              <a:buNone/>
              <a:defRPr sz="2700" b="1" i="0" cap="none" baseline="0">
                <a:solidFill>
                  <a:srgbClr val="002856"/>
                </a:solidFill>
                <a:latin typeface="Times" pitchFamily="2" charset="0"/>
                <a:cs typeface="Arial" panose="020B0604020202020204" pitchFamily="34" charset="0"/>
              </a:defRPr>
            </a:lvl1pPr>
          </a:lstStyle>
          <a:p>
            <a:pPr lvl="0"/>
            <a:r>
              <a:rPr lang="en-US" dirty="0"/>
              <a:t>Slide Title</a:t>
            </a:r>
          </a:p>
        </p:txBody>
      </p:sp>
      <p:sp>
        <p:nvSpPr>
          <p:cNvPr id="11" name="Text Placeholder 10">
            <a:extLst>
              <a:ext uri="{FF2B5EF4-FFF2-40B4-BE49-F238E27FC236}">
                <a16:creationId xmlns:a16="http://schemas.microsoft.com/office/drawing/2014/main" id="{EDBB7E8C-13C6-6D4D-8B33-04B1A26E85F4}"/>
              </a:ext>
            </a:extLst>
          </p:cNvPr>
          <p:cNvSpPr>
            <a:spLocks noGrp="1"/>
          </p:cNvSpPr>
          <p:nvPr>
            <p:ph type="body" sz="quarter" idx="11" hasCustomPrompt="1"/>
          </p:nvPr>
        </p:nvSpPr>
        <p:spPr>
          <a:xfrm>
            <a:off x="480060" y="1048952"/>
            <a:ext cx="8147304" cy="329184"/>
          </a:xfrm>
          <a:prstGeom prst="rect">
            <a:avLst/>
          </a:prstGeom>
        </p:spPr>
        <p:txBody>
          <a:bodyPr lIns="0" tIns="0" rIns="0" bIns="0"/>
          <a:lstStyle>
            <a:lvl1pPr marL="0" indent="0">
              <a:lnSpc>
                <a:spcPts val="1500"/>
              </a:lnSpc>
              <a:buNone/>
              <a:defRPr sz="1500" b="0" i="0">
                <a:solidFill>
                  <a:srgbClr val="002856"/>
                </a:solidFill>
                <a:latin typeface="Times" pitchFamily="2" charset="0"/>
              </a:defRPr>
            </a:lvl1pPr>
          </a:lstStyle>
          <a:p>
            <a:pPr lvl="0"/>
            <a:r>
              <a:rPr lang="en-US" dirty="0"/>
              <a:t>Slide subtitle</a:t>
            </a:r>
          </a:p>
        </p:txBody>
      </p:sp>
      <p:cxnSp>
        <p:nvCxnSpPr>
          <p:cNvPr id="6" name="Straight Connector 5">
            <a:extLst>
              <a:ext uri="{FF2B5EF4-FFF2-40B4-BE49-F238E27FC236}">
                <a16:creationId xmlns:a16="http://schemas.microsoft.com/office/drawing/2014/main" id="{14863583-9DEE-4B4A-8A1E-E98437B5176F}"/>
              </a:ext>
            </a:extLst>
          </p:cNvPr>
          <p:cNvCxnSpPr>
            <a:cxnSpLocks/>
          </p:cNvCxnSpPr>
          <p:nvPr userDrawn="1"/>
        </p:nvCxnSpPr>
        <p:spPr>
          <a:xfrm>
            <a:off x="480059" y="1429819"/>
            <a:ext cx="8147304" cy="0"/>
          </a:xfrm>
          <a:prstGeom prst="line">
            <a:avLst/>
          </a:prstGeom>
          <a:ln w="25400">
            <a:solidFill>
              <a:srgbClr val="D15E14"/>
            </a:solidFill>
            <a:tailEnd type="oval" w="med" len="med"/>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4CE5EC41-9665-6840-8E6C-E7E62B033DE3}"/>
              </a:ext>
            </a:extLst>
          </p:cNvPr>
          <p:cNvSpPr>
            <a:spLocks noGrp="1"/>
          </p:cNvSpPr>
          <p:nvPr>
            <p:ph type="body" sz="quarter" idx="12"/>
          </p:nvPr>
        </p:nvSpPr>
        <p:spPr>
          <a:xfrm>
            <a:off x="479502" y="1661532"/>
            <a:ext cx="8147304" cy="2796168"/>
          </a:xfrm>
          <a:prstGeom prst="rect">
            <a:avLst/>
          </a:prstGeom>
        </p:spPr>
        <p:txBody>
          <a:bodyPr lIns="0" tIns="0" rIns="0" bIns="0"/>
          <a:lstStyle>
            <a:lvl1pPr>
              <a:lnSpc>
                <a:spcPts val="1800"/>
              </a:lnSpc>
              <a:spcAft>
                <a:spcPts val="450"/>
              </a:spcAft>
              <a:defRPr sz="1350" b="0" i="0">
                <a:solidFill>
                  <a:schemeClr val="tx1">
                    <a:lumMod val="50000"/>
                    <a:lumOff val="50000"/>
                  </a:schemeClr>
                </a:solidFill>
                <a:latin typeface="Times" pitchFamily="2" charset="0"/>
              </a:defRPr>
            </a:lvl1pPr>
            <a:lvl2pPr>
              <a:lnSpc>
                <a:spcPts val="1800"/>
              </a:lnSpc>
              <a:spcAft>
                <a:spcPts val="450"/>
              </a:spcAft>
              <a:defRPr sz="1350" b="0" i="0">
                <a:solidFill>
                  <a:schemeClr val="tx1">
                    <a:lumMod val="50000"/>
                    <a:lumOff val="50000"/>
                  </a:schemeClr>
                </a:solidFill>
                <a:latin typeface="Times" pitchFamily="2" charset="0"/>
              </a:defRPr>
            </a:lvl2pPr>
            <a:lvl3pPr>
              <a:lnSpc>
                <a:spcPts val="1800"/>
              </a:lnSpc>
              <a:spcAft>
                <a:spcPts val="450"/>
              </a:spcAft>
              <a:defRPr sz="1350" b="0" i="0">
                <a:solidFill>
                  <a:schemeClr val="tx1">
                    <a:lumMod val="50000"/>
                    <a:lumOff val="50000"/>
                  </a:schemeClr>
                </a:solidFill>
                <a:latin typeface="Times" pitchFamily="2" charset="0"/>
              </a:defRPr>
            </a:lvl3pPr>
            <a:lvl4pPr>
              <a:lnSpc>
                <a:spcPts val="1800"/>
              </a:lnSpc>
              <a:spcAft>
                <a:spcPts val="450"/>
              </a:spcAft>
              <a:defRPr sz="1350" b="0" i="0">
                <a:solidFill>
                  <a:schemeClr val="tx1">
                    <a:lumMod val="50000"/>
                    <a:lumOff val="50000"/>
                  </a:schemeClr>
                </a:solidFill>
                <a:latin typeface="Times" pitchFamily="2" charset="0"/>
              </a:defRPr>
            </a:lvl4pPr>
            <a:lvl5pPr>
              <a:lnSpc>
                <a:spcPts val="1800"/>
              </a:lnSpc>
              <a:spcAft>
                <a:spcPts val="450"/>
              </a:spcAft>
              <a:defRPr sz="1350" b="0" i="0">
                <a:solidFill>
                  <a:schemeClr val="tx1">
                    <a:lumMod val="50000"/>
                    <a:lumOff val="50000"/>
                  </a:schemeClr>
                </a:solidFill>
                <a:latin typeface="Times"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937737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a:t>5/9/25</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a:t>‹#›</a:t>
            </a:fld>
            <a:endParaRPr lang="en-US" dirty="0"/>
          </a:p>
        </p:txBody>
      </p:sp>
      <p:sp>
        <p:nvSpPr>
          <p:cNvPr id="7" name="Rectangle 6">
            <a:extLst>
              <a:ext uri="{FF2B5EF4-FFF2-40B4-BE49-F238E27FC236}">
                <a16:creationId xmlns:a16="http://schemas.microsoft.com/office/drawing/2014/main" id="{7B348932-2B6C-764D-9B63-D61BE865ABBB}"/>
              </a:ext>
            </a:extLst>
          </p:cNvPr>
          <p:cNvSpPr/>
          <p:nvPr userDrawn="1"/>
        </p:nvSpPr>
        <p:spPr>
          <a:xfrm>
            <a:off x="0" y="4744845"/>
            <a:ext cx="9144000" cy="398656"/>
          </a:xfrm>
          <a:prstGeom prst="rect">
            <a:avLst/>
          </a:prstGeom>
          <a:solidFill>
            <a:srgbClr val="0028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82BC00"/>
              </a:solidFill>
            </a:endParaRPr>
          </a:p>
        </p:txBody>
      </p:sp>
    </p:spTree>
    <p:extLst>
      <p:ext uri="{BB962C8B-B14F-4D97-AF65-F5344CB8AC3E}">
        <p14:creationId xmlns:p14="http://schemas.microsoft.com/office/powerpoint/2010/main" val="921716812"/>
      </p:ext>
    </p:extLst>
  </p:cSld>
  <p:clrMap bg1="lt1" tx1="dk1" bg2="lt2" tx2="dk2" accent1="accent1" accent2="accent2" accent3="accent3" accent4="accent4" accent5="accent5" accent6="accent6" hlink="hlink" folHlink="folHlink"/>
  <p:sldLayoutIdLst>
    <p:sldLayoutId id="2147483675" r:id="rId1"/>
    <p:sldLayoutId id="2147483677" r:id="rId2"/>
    <p:sldLayoutId id="2147483678" r:id="rId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96" userDrawn="1">
          <p15:clr>
            <a:srgbClr val="F26B43"/>
          </p15:clr>
        </p15:guide>
        <p15:guide id="2" pos="2880" userDrawn="1">
          <p15:clr>
            <a:srgbClr val="F26B43"/>
          </p15:clr>
        </p15:guide>
        <p15:guide id="3" orient="horz" pos="756" userDrawn="1">
          <p15:clr>
            <a:srgbClr val="F26B43"/>
          </p15:clr>
        </p15:guide>
        <p15:guide id="4" pos="5472" userDrawn="1">
          <p15:clr>
            <a:srgbClr val="F26B43"/>
          </p15:clr>
        </p15:guide>
        <p15:guide id="5" pos="288" userDrawn="1">
          <p15:clr>
            <a:srgbClr val="F26B43"/>
          </p15:clr>
        </p15:guide>
        <p15:guide id="6" pos="1584" userDrawn="1">
          <p15:clr>
            <a:srgbClr val="F26B43"/>
          </p15:clr>
        </p15:guide>
        <p15:guide id="7" pos="4176" userDrawn="1">
          <p15:clr>
            <a:srgbClr val="F26B43"/>
          </p15:clr>
        </p15:guide>
        <p15:guide id="8" pos="4824" userDrawn="1">
          <p15:clr>
            <a:srgbClr val="F26B43"/>
          </p15:clr>
        </p15:guide>
        <p15:guide id="9" pos="3528" userDrawn="1">
          <p15:clr>
            <a:srgbClr val="F26B43"/>
          </p15:clr>
        </p15:guide>
        <p15:guide id="10" pos="2232" userDrawn="1">
          <p15:clr>
            <a:srgbClr val="F26B43"/>
          </p15:clr>
        </p15:guide>
        <p15:guide id="11" pos="936" userDrawn="1">
          <p15:clr>
            <a:srgbClr val="F26B43"/>
          </p15:clr>
        </p15:guide>
        <p15:guide id="12" orient="horz" pos="2808" userDrawn="1">
          <p15:clr>
            <a:srgbClr val="F26B43"/>
          </p15:clr>
        </p15:guide>
        <p15:guide id="13" orient="horz" pos="594" userDrawn="1">
          <p15:clr>
            <a:srgbClr val="F26B43"/>
          </p15:clr>
        </p15:guide>
        <p15:guide id="14" orient="horz" pos="1782" userDrawn="1">
          <p15:clr>
            <a:srgbClr val="F26B43"/>
          </p15:clr>
        </p15:guide>
        <p15:guide id="15" orient="horz" pos="1278" userDrawn="1">
          <p15:clr>
            <a:srgbClr val="F26B43"/>
          </p15:clr>
        </p15:guide>
        <p15:guide id="16" orient="horz" pos="230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mailto:academic.advising@wheaton.edu"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DA5B0B2-1F3A-C942-BA7E-4F1305F26735}"/>
              </a:ext>
            </a:extLst>
          </p:cNvPr>
          <p:cNvSpPr>
            <a:spLocks noGrp="1"/>
          </p:cNvSpPr>
          <p:nvPr>
            <p:ph type="body" sz="quarter" idx="11"/>
          </p:nvPr>
        </p:nvSpPr>
        <p:spPr/>
        <p:txBody>
          <a:bodyPr/>
          <a:lstStyle/>
          <a:p>
            <a:r>
              <a:rPr lang="en-US" dirty="0"/>
              <a:t>First-Year Writing</a:t>
            </a:r>
          </a:p>
          <a:p>
            <a:r>
              <a:rPr lang="en-US" dirty="0"/>
              <a:t>Wheaton College</a:t>
            </a:r>
          </a:p>
          <a:p>
            <a:endParaRPr lang="en-US" dirty="0"/>
          </a:p>
        </p:txBody>
      </p:sp>
      <p:sp>
        <p:nvSpPr>
          <p:cNvPr id="3" name="Text Placeholder 2">
            <a:extLst>
              <a:ext uri="{FF2B5EF4-FFF2-40B4-BE49-F238E27FC236}">
                <a16:creationId xmlns:a16="http://schemas.microsoft.com/office/drawing/2014/main" id="{7C7D189D-D3B2-284F-8F70-517155367BA0}"/>
              </a:ext>
            </a:extLst>
          </p:cNvPr>
          <p:cNvSpPr>
            <a:spLocks noGrp="1"/>
          </p:cNvSpPr>
          <p:nvPr>
            <p:ph type="body" sz="quarter" idx="10"/>
          </p:nvPr>
        </p:nvSpPr>
        <p:spPr/>
        <p:txBody>
          <a:bodyPr/>
          <a:lstStyle/>
          <a:p>
            <a:r>
              <a:rPr lang="en-US" dirty="0"/>
              <a:t>Directed Self-Placement Survey</a:t>
            </a:r>
          </a:p>
        </p:txBody>
      </p:sp>
    </p:spTree>
    <p:extLst>
      <p:ext uri="{BB962C8B-B14F-4D97-AF65-F5344CB8AC3E}">
        <p14:creationId xmlns:p14="http://schemas.microsoft.com/office/powerpoint/2010/main" val="1558538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AEEC2-E5D5-7E77-4EDE-D199F13796C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41BF1D4-AC28-43F3-6448-3E5EDA01B839}"/>
              </a:ext>
            </a:extLst>
          </p:cNvPr>
          <p:cNvSpPr>
            <a:spLocks noGrp="1"/>
          </p:cNvSpPr>
          <p:nvPr>
            <p:ph type="body" sz="quarter" idx="10"/>
          </p:nvPr>
        </p:nvSpPr>
        <p:spPr>
          <a:xfrm>
            <a:off x="460499" y="575406"/>
            <a:ext cx="8166865" cy="391361"/>
          </a:xfrm>
        </p:spPr>
        <p:txBody>
          <a:bodyPr/>
          <a:lstStyle/>
          <a:p>
            <a:r>
              <a:rPr lang="en-US" sz="2000" dirty="0"/>
              <a:t>How familiar are you with conducting academic research using databases like Academic Search Complete and JSTOR?</a:t>
            </a:r>
          </a:p>
        </p:txBody>
      </p:sp>
      <p:sp>
        <p:nvSpPr>
          <p:cNvPr id="4" name="Text Placeholder 3">
            <a:extLst>
              <a:ext uri="{FF2B5EF4-FFF2-40B4-BE49-F238E27FC236}">
                <a16:creationId xmlns:a16="http://schemas.microsoft.com/office/drawing/2014/main" id="{28FC5BB8-1D9C-FFC5-17C7-DE4AA7124FF2}"/>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I have never used those databases.</a:t>
            </a:r>
            <a:endParaRPr lang="en-US" sz="1800" b="0" i="0" u="none" strike="noStrike" dirty="0">
              <a:solidFill>
                <a:srgbClr val="000000"/>
              </a:solidFill>
              <a:effectLst/>
              <a:latin typeface="Bell MT" panose="02020503060305020303" pitchFamily="18" charset="77"/>
            </a:endParaRPr>
          </a:p>
          <a:p>
            <a:pPr marL="457200" indent="-457200" rtl="0">
              <a:buAutoNum type="arabicPeriod"/>
            </a:pPr>
            <a:r>
              <a:rPr lang="en-US" sz="1800" dirty="0">
                <a:solidFill>
                  <a:srgbClr val="000000"/>
                </a:solidFill>
                <a:latin typeface="Bell MT" panose="02020503060305020303" pitchFamily="18" charset="77"/>
              </a:rPr>
              <a:t>I have used one of those tools in a research project. </a:t>
            </a:r>
          </a:p>
          <a:p>
            <a:pPr marL="457200" indent="-457200" rtl="0">
              <a:buAutoNum type="arabicPeriod"/>
            </a:pPr>
            <a:r>
              <a:rPr lang="en-US" sz="1800" dirty="0">
                <a:solidFill>
                  <a:srgbClr val="000000"/>
                </a:solidFill>
                <a:effectLst/>
                <a:latin typeface="Bell MT" panose="02020503060305020303" pitchFamily="18" charset="77"/>
              </a:rPr>
              <a:t>I have some familiarity with these tools could use more instruction in how to use them effectively. </a:t>
            </a:r>
          </a:p>
          <a:p>
            <a:pPr marL="457200" indent="-457200" rtl="0">
              <a:buAutoNum type="arabicPeriod"/>
            </a:pPr>
            <a:r>
              <a:rPr lang="en-US" sz="1800" dirty="0">
                <a:solidFill>
                  <a:srgbClr val="000000"/>
                </a:solidFill>
                <a:latin typeface="Bell MT" panose="02020503060305020303" pitchFamily="18" charset="77"/>
              </a:rPr>
              <a:t>I am extremely familiar with these tools and can confidently use them for academic research.</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869069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A4CE5-EF10-3F25-FE8F-2F5062F7D83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E9A531F-6411-38B1-0F2D-6501B6D59300}"/>
              </a:ext>
            </a:extLst>
          </p:cNvPr>
          <p:cNvSpPr>
            <a:spLocks noGrp="1"/>
          </p:cNvSpPr>
          <p:nvPr>
            <p:ph type="body" sz="quarter" idx="10"/>
          </p:nvPr>
        </p:nvSpPr>
        <p:spPr>
          <a:xfrm>
            <a:off x="460499" y="575406"/>
            <a:ext cx="8166865" cy="391361"/>
          </a:xfrm>
        </p:spPr>
        <p:txBody>
          <a:bodyPr/>
          <a:lstStyle/>
          <a:p>
            <a:r>
              <a:rPr lang="en-US" sz="2000" dirty="0"/>
              <a:t>How well do you understand the difference between an academic source and a popular source, including the peer review process? </a:t>
            </a:r>
          </a:p>
        </p:txBody>
      </p:sp>
      <p:sp>
        <p:nvSpPr>
          <p:cNvPr id="4" name="Text Placeholder 3">
            <a:extLst>
              <a:ext uri="{FF2B5EF4-FFF2-40B4-BE49-F238E27FC236}">
                <a16:creationId xmlns:a16="http://schemas.microsoft.com/office/drawing/2014/main" id="{CA6E70D2-BE51-93B1-4D07-AFF91A0BFA59}"/>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I do not understand the difference between academic and popular sources. </a:t>
            </a:r>
          </a:p>
          <a:p>
            <a:pPr marL="342900" indent="-342900" rtl="0">
              <a:buAutoNum type="arabicPeriod"/>
            </a:pPr>
            <a:r>
              <a:rPr lang="en-US" sz="1800" dirty="0">
                <a:solidFill>
                  <a:srgbClr val="000000"/>
                </a:solidFill>
                <a:latin typeface="Bell MT" panose="02020503060305020303" pitchFamily="18" charset="77"/>
              </a:rPr>
              <a:t>  I know what a popular source is, but I’m not sure about an academic source. </a:t>
            </a:r>
          </a:p>
          <a:p>
            <a:pPr marL="457200" indent="-457200" rtl="0">
              <a:buAutoNum type="arabicPeriod"/>
            </a:pPr>
            <a:r>
              <a:rPr lang="en-US" sz="1800" dirty="0">
                <a:solidFill>
                  <a:srgbClr val="000000"/>
                </a:solidFill>
                <a:effectLst/>
                <a:latin typeface="Bell MT" panose="02020503060305020303" pitchFamily="18" charset="77"/>
              </a:rPr>
              <a:t>I could recognize the difference between popular and academic sources by looking at them, but I don’t think I could explain their differences. </a:t>
            </a:r>
          </a:p>
          <a:p>
            <a:pPr marL="457200" indent="-457200" rtl="0">
              <a:buAutoNum type="arabicPeriod"/>
            </a:pPr>
            <a:r>
              <a:rPr lang="en-US" sz="1800" dirty="0">
                <a:solidFill>
                  <a:srgbClr val="000000"/>
                </a:solidFill>
                <a:latin typeface="Bell MT" panose="02020503060305020303" pitchFamily="18" charset="77"/>
              </a:rPr>
              <a:t>I understand the differences between academic and popular sources, could identify and explain them, as well as discern the appropriate context in which to cite each.</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2710323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B0A88-1569-07A7-3802-BFB1297DBA2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843E905-6611-3B38-6EC7-B29312D321BA}"/>
              </a:ext>
            </a:extLst>
          </p:cNvPr>
          <p:cNvSpPr>
            <a:spLocks noGrp="1"/>
          </p:cNvSpPr>
          <p:nvPr>
            <p:ph type="body" sz="quarter" idx="10"/>
          </p:nvPr>
        </p:nvSpPr>
        <p:spPr>
          <a:xfrm>
            <a:off x="460499" y="575406"/>
            <a:ext cx="8166865" cy="391361"/>
          </a:xfrm>
        </p:spPr>
        <p:txBody>
          <a:bodyPr/>
          <a:lstStyle/>
          <a:p>
            <a:r>
              <a:rPr lang="en-US" sz="2800" dirty="0"/>
              <a:t>On average, how much time do you spend reading each day?</a:t>
            </a:r>
          </a:p>
        </p:txBody>
      </p:sp>
      <p:sp>
        <p:nvSpPr>
          <p:cNvPr id="4" name="Text Placeholder 3">
            <a:extLst>
              <a:ext uri="{FF2B5EF4-FFF2-40B4-BE49-F238E27FC236}">
                <a16:creationId xmlns:a16="http://schemas.microsoft.com/office/drawing/2014/main" id="{8923E5D9-161F-63FE-60A9-A68DE91FCA03}"/>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30 minutes </a:t>
            </a:r>
            <a:r>
              <a:rPr lang="en-US" sz="1800" dirty="0">
                <a:solidFill>
                  <a:srgbClr val="000000"/>
                </a:solidFill>
                <a:latin typeface="Bell MT" panose="02020503060305020303" pitchFamily="18" charset="77"/>
              </a:rPr>
              <a:t>or less</a:t>
            </a:r>
          </a:p>
          <a:p>
            <a:pPr marL="342900" indent="-342900" rtl="0">
              <a:buAutoNum type="arabicPeriod"/>
            </a:pPr>
            <a:r>
              <a:rPr lang="en-US" sz="1800" dirty="0">
                <a:solidFill>
                  <a:srgbClr val="000000"/>
                </a:solidFill>
                <a:latin typeface="Bell MT" panose="02020503060305020303" pitchFamily="18" charset="77"/>
              </a:rPr>
              <a:t>  30-60 minutes</a:t>
            </a:r>
          </a:p>
          <a:p>
            <a:pPr marL="457200" indent="-457200" rtl="0">
              <a:buAutoNum type="arabicPeriod"/>
            </a:pPr>
            <a:r>
              <a:rPr lang="en-US" sz="1800" dirty="0">
                <a:solidFill>
                  <a:srgbClr val="000000"/>
                </a:solidFill>
                <a:effectLst/>
                <a:latin typeface="Bell MT" panose="02020503060305020303" pitchFamily="18" charset="77"/>
              </a:rPr>
              <a:t>60-90 minutes</a:t>
            </a:r>
          </a:p>
          <a:p>
            <a:pPr marL="457200" indent="-457200" rtl="0">
              <a:buAutoNum type="arabicPeriod"/>
            </a:pPr>
            <a:r>
              <a:rPr lang="en-US" sz="1800" dirty="0">
                <a:solidFill>
                  <a:srgbClr val="000000"/>
                </a:solidFill>
                <a:latin typeface="Bell MT" panose="02020503060305020303" pitchFamily="18" charset="77"/>
              </a:rPr>
              <a:t>90 minutes or more</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1826967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40B42-DD54-0907-AABE-67B4AAEB669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2175EE1-9C01-2D52-8EEB-DC58CA910D1B}"/>
              </a:ext>
            </a:extLst>
          </p:cNvPr>
          <p:cNvSpPr>
            <a:spLocks noGrp="1"/>
          </p:cNvSpPr>
          <p:nvPr>
            <p:ph type="body" sz="quarter" idx="10"/>
          </p:nvPr>
        </p:nvSpPr>
        <p:spPr>
          <a:xfrm>
            <a:off x="460499" y="575406"/>
            <a:ext cx="8166865" cy="391361"/>
          </a:xfrm>
        </p:spPr>
        <p:txBody>
          <a:bodyPr/>
          <a:lstStyle/>
          <a:p>
            <a:r>
              <a:rPr lang="en-US" sz="2800" dirty="0"/>
              <a:t>On average, how long do you read without being interrupted (e.g., by text messages, emails, etc.)? </a:t>
            </a:r>
          </a:p>
        </p:txBody>
      </p:sp>
      <p:sp>
        <p:nvSpPr>
          <p:cNvPr id="4" name="Text Placeholder 3">
            <a:extLst>
              <a:ext uri="{FF2B5EF4-FFF2-40B4-BE49-F238E27FC236}">
                <a16:creationId xmlns:a16="http://schemas.microsoft.com/office/drawing/2014/main" id="{F4969091-ED1E-55E1-9481-6A269D7BDF3C}"/>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10 minutes </a:t>
            </a:r>
            <a:r>
              <a:rPr lang="en-US" sz="1800" dirty="0">
                <a:solidFill>
                  <a:srgbClr val="000000"/>
                </a:solidFill>
                <a:latin typeface="Bell MT" panose="02020503060305020303" pitchFamily="18" charset="77"/>
              </a:rPr>
              <a:t>or less</a:t>
            </a:r>
          </a:p>
          <a:p>
            <a:pPr marL="342900" indent="-342900" rtl="0">
              <a:buAutoNum type="arabicPeriod"/>
            </a:pPr>
            <a:r>
              <a:rPr lang="en-US" sz="1800" dirty="0">
                <a:solidFill>
                  <a:srgbClr val="000000"/>
                </a:solidFill>
                <a:latin typeface="Bell MT" panose="02020503060305020303" pitchFamily="18" charset="77"/>
              </a:rPr>
              <a:t>  10-25 minutes</a:t>
            </a:r>
          </a:p>
          <a:p>
            <a:pPr marL="457200" indent="-457200" rtl="0">
              <a:buAutoNum type="arabicPeriod"/>
            </a:pPr>
            <a:r>
              <a:rPr lang="en-US" sz="1800" dirty="0">
                <a:solidFill>
                  <a:srgbClr val="000000"/>
                </a:solidFill>
                <a:effectLst/>
                <a:latin typeface="Bell MT" panose="02020503060305020303" pitchFamily="18" charset="77"/>
              </a:rPr>
              <a:t>25-45 minutes</a:t>
            </a:r>
          </a:p>
          <a:p>
            <a:pPr marL="457200" indent="-457200" rtl="0">
              <a:buAutoNum type="arabicPeriod"/>
            </a:pPr>
            <a:r>
              <a:rPr lang="en-US" sz="1800" dirty="0">
                <a:solidFill>
                  <a:srgbClr val="000000"/>
                </a:solidFill>
                <a:latin typeface="Bell MT" panose="02020503060305020303" pitchFamily="18" charset="77"/>
              </a:rPr>
              <a:t>45 minutes or more</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350111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77033-FEB0-9AFF-2928-4D540CB7DCD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2B65217-2C4D-C9B9-B720-130C09ECC7A0}"/>
              </a:ext>
            </a:extLst>
          </p:cNvPr>
          <p:cNvSpPr>
            <a:spLocks noGrp="1"/>
          </p:cNvSpPr>
          <p:nvPr>
            <p:ph type="body" sz="quarter" idx="10"/>
          </p:nvPr>
        </p:nvSpPr>
        <p:spPr>
          <a:xfrm>
            <a:off x="460499" y="575406"/>
            <a:ext cx="8166865" cy="391361"/>
          </a:xfrm>
        </p:spPr>
        <p:txBody>
          <a:bodyPr/>
          <a:lstStyle/>
          <a:p>
            <a:r>
              <a:rPr lang="en-US" sz="2000" dirty="0"/>
              <a:t>When you read articles, books, essays, and other types of academic writing, how well do you think you understand them? </a:t>
            </a:r>
            <a:endParaRPr lang="en-US" sz="2800" dirty="0"/>
          </a:p>
        </p:txBody>
      </p:sp>
      <p:sp>
        <p:nvSpPr>
          <p:cNvPr id="4" name="Text Placeholder 3">
            <a:extLst>
              <a:ext uri="{FF2B5EF4-FFF2-40B4-BE49-F238E27FC236}">
                <a16:creationId xmlns:a16="http://schemas.microsoft.com/office/drawing/2014/main" id="{7CB477B1-1767-758F-5D28-553FE24BD776}"/>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I rarely make sense of what I read. </a:t>
            </a:r>
            <a:endParaRPr lang="en-US" sz="1800" dirty="0">
              <a:solidFill>
                <a:srgbClr val="000000"/>
              </a:solidFill>
              <a:latin typeface="Bell MT" panose="02020503060305020303" pitchFamily="18" charset="77"/>
            </a:endParaRPr>
          </a:p>
          <a:p>
            <a:pPr marL="342900" indent="-342900" rtl="0">
              <a:buAutoNum type="arabicPeriod"/>
            </a:pPr>
            <a:r>
              <a:rPr lang="en-US" sz="1800" dirty="0">
                <a:solidFill>
                  <a:srgbClr val="000000"/>
                </a:solidFill>
                <a:latin typeface="Bell MT" panose="02020503060305020303" pitchFamily="18" charset="77"/>
              </a:rPr>
              <a:t>  I understand some of what I read. </a:t>
            </a:r>
          </a:p>
          <a:p>
            <a:pPr marL="457200" indent="-457200" rtl="0">
              <a:buAutoNum type="arabicPeriod"/>
            </a:pPr>
            <a:r>
              <a:rPr lang="en-US" sz="1800" dirty="0">
                <a:solidFill>
                  <a:srgbClr val="000000"/>
                </a:solidFill>
                <a:effectLst/>
                <a:latin typeface="Bell MT" panose="02020503060305020303" pitchFamily="18" charset="77"/>
              </a:rPr>
              <a:t>I understand most of what I read. </a:t>
            </a:r>
          </a:p>
          <a:p>
            <a:pPr marL="457200" indent="-457200" rtl="0">
              <a:buAutoNum type="arabicPeriod"/>
            </a:pPr>
            <a:r>
              <a:rPr lang="en-US" sz="1800" dirty="0">
                <a:solidFill>
                  <a:srgbClr val="000000"/>
                </a:solidFill>
                <a:latin typeface="Bell MT" panose="02020503060305020303" pitchFamily="18" charset="77"/>
              </a:rPr>
              <a:t>I understand what I read and can summarize it effectively. </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2665316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27C8E-F8F3-1E15-0186-AA636D9B0D5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E54E31B-C69F-B9C1-5941-5032FED083D9}"/>
              </a:ext>
            </a:extLst>
          </p:cNvPr>
          <p:cNvSpPr>
            <a:spLocks noGrp="1"/>
          </p:cNvSpPr>
          <p:nvPr>
            <p:ph type="body" sz="quarter" idx="10"/>
          </p:nvPr>
        </p:nvSpPr>
        <p:spPr>
          <a:xfrm>
            <a:off x="460499" y="575406"/>
            <a:ext cx="8166865" cy="391361"/>
          </a:xfrm>
        </p:spPr>
        <p:txBody>
          <a:bodyPr/>
          <a:lstStyle/>
          <a:p>
            <a:r>
              <a:rPr lang="en-US" sz="2800" dirty="0"/>
              <a:t>How would you describe your personal feelings about reading and writing?</a:t>
            </a:r>
          </a:p>
        </p:txBody>
      </p:sp>
      <p:sp>
        <p:nvSpPr>
          <p:cNvPr id="4" name="Text Placeholder 3">
            <a:extLst>
              <a:ext uri="{FF2B5EF4-FFF2-40B4-BE49-F238E27FC236}">
                <a16:creationId xmlns:a16="http://schemas.microsoft.com/office/drawing/2014/main" id="{F23843B1-6CC6-F7CF-040B-4D9B242C4F94}"/>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I strongly dislike readin</a:t>
            </a:r>
            <a:r>
              <a:rPr lang="en-US" sz="1800" dirty="0">
                <a:solidFill>
                  <a:srgbClr val="000000"/>
                </a:solidFill>
                <a:latin typeface="Bell MT" panose="02020503060305020303" pitchFamily="18" charset="77"/>
              </a:rPr>
              <a:t>g and writing. </a:t>
            </a:r>
          </a:p>
          <a:p>
            <a:pPr marL="342900" indent="-342900" rtl="0">
              <a:buAutoNum type="arabicPeriod"/>
            </a:pPr>
            <a:r>
              <a:rPr lang="en-US" sz="1800" dirty="0">
                <a:solidFill>
                  <a:srgbClr val="000000"/>
                </a:solidFill>
                <a:latin typeface="Bell MT" panose="02020503060305020303" pitchFamily="18" charset="77"/>
              </a:rPr>
              <a:t>  I would prefer to do something else. </a:t>
            </a:r>
          </a:p>
          <a:p>
            <a:pPr marL="457200" indent="-457200" rtl="0">
              <a:buAutoNum type="arabicPeriod"/>
            </a:pPr>
            <a:r>
              <a:rPr lang="en-US" sz="1800" dirty="0">
                <a:solidFill>
                  <a:srgbClr val="000000"/>
                </a:solidFill>
                <a:effectLst/>
                <a:latin typeface="Bell MT" panose="02020503060305020303" pitchFamily="18" charset="77"/>
              </a:rPr>
              <a:t>Reading and writing aren’t my favorite activities, but I don’t mind doing them. </a:t>
            </a:r>
          </a:p>
          <a:p>
            <a:pPr marL="457200" indent="-457200" rtl="0">
              <a:buAutoNum type="arabicPeriod"/>
            </a:pPr>
            <a:r>
              <a:rPr lang="en-US" sz="1800" dirty="0">
                <a:solidFill>
                  <a:srgbClr val="000000"/>
                </a:solidFill>
                <a:latin typeface="Bell MT" panose="02020503060305020303" pitchFamily="18" charset="77"/>
              </a:rPr>
              <a:t>I love to read and write. </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2616432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24FB7-623B-9F95-A0D6-5CD62B16956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B425607-31AF-75C0-1607-20BEAE811828}"/>
              </a:ext>
            </a:extLst>
          </p:cNvPr>
          <p:cNvSpPr>
            <a:spLocks noGrp="1"/>
          </p:cNvSpPr>
          <p:nvPr>
            <p:ph type="body" sz="quarter" idx="10"/>
          </p:nvPr>
        </p:nvSpPr>
        <p:spPr>
          <a:xfrm>
            <a:off x="460499" y="575406"/>
            <a:ext cx="8166865" cy="391361"/>
          </a:xfrm>
        </p:spPr>
        <p:txBody>
          <a:bodyPr/>
          <a:lstStyle/>
          <a:p>
            <a:r>
              <a:rPr lang="en-US" sz="2800" dirty="0"/>
              <a:t>Overall, how confident do you feel in your writing abilities?</a:t>
            </a:r>
          </a:p>
        </p:txBody>
      </p:sp>
      <p:sp>
        <p:nvSpPr>
          <p:cNvPr id="4" name="Text Placeholder 3">
            <a:extLst>
              <a:ext uri="{FF2B5EF4-FFF2-40B4-BE49-F238E27FC236}">
                <a16:creationId xmlns:a16="http://schemas.microsoft.com/office/drawing/2014/main" id="{6902C7C0-0822-3540-6F65-C8FBAC91FF29}"/>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Not confident at all </a:t>
            </a:r>
            <a:endParaRPr lang="en-US" sz="1800" dirty="0">
              <a:solidFill>
                <a:srgbClr val="000000"/>
              </a:solidFill>
              <a:latin typeface="Bell MT" panose="02020503060305020303" pitchFamily="18" charset="77"/>
            </a:endParaRPr>
          </a:p>
          <a:p>
            <a:pPr marL="342900" indent="-342900" rtl="0">
              <a:buAutoNum type="arabicPeriod"/>
            </a:pPr>
            <a:r>
              <a:rPr lang="en-US" sz="1800" dirty="0">
                <a:solidFill>
                  <a:srgbClr val="000000"/>
                </a:solidFill>
                <a:latin typeface="Bell MT" panose="02020503060305020303" pitchFamily="18" charset="77"/>
              </a:rPr>
              <a:t>  Barely confident  </a:t>
            </a:r>
          </a:p>
          <a:p>
            <a:pPr marL="457200" indent="-457200" rtl="0">
              <a:buAutoNum type="arabicPeriod"/>
            </a:pPr>
            <a:r>
              <a:rPr lang="en-US" sz="1800" dirty="0">
                <a:solidFill>
                  <a:srgbClr val="000000"/>
                </a:solidFill>
                <a:effectLst/>
                <a:latin typeface="Bell MT" panose="02020503060305020303" pitchFamily="18" charset="77"/>
              </a:rPr>
              <a:t>Somewhat confident </a:t>
            </a:r>
          </a:p>
          <a:p>
            <a:pPr marL="457200" indent="-457200" rtl="0">
              <a:buAutoNum type="arabicPeriod"/>
            </a:pPr>
            <a:r>
              <a:rPr lang="en-US" sz="1800" dirty="0">
                <a:solidFill>
                  <a:srgbClr val="000000"/>
                </a:solidFill>
                <a:latin typeface="Bell MT" panose="02020503060305020303" pitchFamily="18" charset="77"/>
              </a:rPr>
              <a:t>Confident </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3381499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F2D21-91E7-179A-A3C9-DFF995B787C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64A7FED-6198-9FBE-6F48-79E3D55A0F86}"/>
              </a:ext>
            </a:extLst>
          </p:cNvPr>
          <p:cNvSpPr>
            <a:spLocks noGrp="1"/>
          </p:cNvSpPr>
          <p:nvPr>
            <p:ph type="body" sz="quarter" idx="10"/>
          </p:nvPr>
        </p:nvSpPr>
        <p:spPr>
          <a:xfrm>
            <a:off x="460499" y="179480"/>
            <a:ext cx="8166865" cy="391361"/>
          </a:xfrm>
        </p:spPr>
        <p:txBody>
          <a:bodyPr/>
          <a:lstStyle/>
          <a:p>
            <a:r>
              <a:rPr lang="en-US" sz="2400" dirty="0"/>
              <a:t>When you write, how easy is it for you to use correct spelling, grammar, and/or punctuation on your own without the assistance of writing tools like Grammarly?</a:t>
            </a:r>
          </a:p>
        </p:txBody>
      </p:sp>
      <p:sp>
        <p:nvSpPr>
          <p:cNvPr id="4" name="Text Placeholder 3">
            <a:extLst>
              <a:ext uri="{FF2B5EF4-FFF2-40B4-BE49-F238E27FC236}">
                <a16:creationId xmlns:a16="http://schemas.microsoft.com/office/drawing/2014/main" id="{BEA9F054-E138-1389-8BFE-4248DF21F168}"/>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I struggle to spell and use correct grammar and punctuation on my own. </a:t>
            </a:r>
          </a:p>
          <a:p>
            <a:pPr marL="342900" indent="-342900" rtl="0">
              <a:buAutoNum type="arabicPeriod"/>
            </a:pPr>
            <a:r>
              <a:rPr lang="en-US" sz="1800" dirty="0">
                <a:solidFill>
                  <a:srgbClr val="000000"/>
                </a:solidFill>
                <a:latin typeface="Bell MT" panose="02020503060305020303" pitchFamily="18" charset="77"/>
              </a:rPr>
              <a:t>  I know some spelling, grammar, and punctuation rules but still regularly use tools     like Grammarly.</a:t>
            </a:r>
          </a:p>
          <a:p>
            <a:pPr marL="457200" indent="-457200" rtl="0">
              <a:buAutoNum type="arabicPeriod"/>
            </a:pPr>
            <a:r>
              <a:rPr lang="en-US" sz="1800" dirty="0">
                <a:solidFill>
                  <a:srgbClr val="000000"/>
                </a:solidFill>
                <a:effectLst/>
                <a:latin typeface="Bell MT" panose="02020503060305020303" pitchFamily="18" charset="77"/>
              </a:rPr>
              <a:t>I can spell and use grammar and punctuation correctly most of the time, but I double check with tools like Grammarly. </a:t>
            </a:r>
          </a:p>
          <a:p>
            <a:pPr marL="457200" indent="-457200" rtl="0">
              <a:buAutoNum type="arabicPeriod"/>
            </a:pPr>
            <a:r>
              <a:rPr lang="en-US" sz="1800" dirty="0">
                <a:solidFill>
                  <a:srgbClr val="000000"/>
                </a:solidFill>
                <a:latin typeface="Bell MT" panose="02020503060305020303" pitchFamily="18" charset="77"/>
              </a:rPr>
              <a:t>I am confident in my ability to spell and use grammar and punctuation correctly without the use of tools like Grammarly. </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556884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6097B-A206-37C0-0E1D-274F005E0D6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658AB78-3AFD-E1D4-5D7F-A3C1A0D07D9B}"/>
              </a:ext>
            </a:extLst>
          </p:cNvPr>
          <p:cNvSpPr>
            <a:spLocks noGrp="1"/>
          </p:cNvSpPr>
          <p:nvPr>
            <p:ph type="body" sz="quarter" idx="10"/>
          </p:nvPr>
        </p:nvSpPr>
        <p:spPr>
          <a:xfrm>
            <a:off x="460499" y="179480"/>
            <a:ext cx="8166865" cy="391361"/>
          </a:xfrm>
        </p:spPr>
        <p:txBody>
          <a:bodyPr/>
          <a:lstStyle/>
          <a:p>
            <a:r>
              <a:rPr lang="en-US" sz="2000" dirty="0"/>
              <a:t>Wheaton’s First-Year Writing courses </a:t>
            </a:r>
            <a:r>
              <a:rPr lang="en-US" sz="2000" u="sng" dirty="0"/>
              <a:t>do not</a:t>
            </a:r>
            <a:r>
              <a:rPr lang="en-US" sz="2000" dirty="0"/>
              <a:t> allow the use of generative AI on any writing assignments at any stage of the writing process. How often have you used generative AI for academic writing in the last year? </a:t>
            </a:r>
          </a:p>
        </p:txBody>
      </p:sp>
      <p:sp>
        <p:nvSpPr>
          <p:cNvPr id="4" name="Text Placeholder 3">
            <a:extLst>
              <a:ext uri="{FF2B5EF4-FFF2-40B4-BE49-F238E27FC236}">
                <a16:creationId xmlns:a16="http://schemas.microsoft.com/office/drawing/2014/main" id="{E88C4C4A-69B5-05F5-6C5E-92FA337CC756}"/>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I have used generative AI in some way (e.g., brainstorming, outlining, drafting, editing) for most of my writing assignments. </a:t>
            </a:r>
          </a:p>
          <a:p>
            <a:pPr marL="342900" indent="-342900" rtl="0">
              <a:buAutoNum type="arabicPeriod"/>
            </a:pPr>
            <a:r>
              <a:rPr lang="en-US" sz="1800" dirty="0">
                <a:solidFill>
                  <a:srgbClr val="000000"/>
                </a:solidFill>
                <a:latin typeface="Bell MT" panose="02020503060305020303" pitchFamily="18" charset="77"/>
              </a:rPr>
              <a:t>  I have occasionally used generative AI for a writing assignment. </a:t>
            </a:r>
          </a:p>
          <a:p>
            <a:pPr marL="457200" indent="-457200" rtl="0">
              <a:buAutoNum type="arabicPeriod"/>
            </a:pPr>
            <a:r>
              <a:rPr lang="en-US" sz="1800" dirty="0">
                <a:solidFill>
                  <a:srgbClr val="000000"/>
                </a:solidFill>
                <a:effectLst/>
                <a:latin typeface="Bell MT" panose="02020503060305020303" pitchFamily="18" charset="77"/>
              </a:rPr>
              <a:t>I only use generative AI for editing after I have written an assignment on my own. </a:t>
            </a:r>
          </a:p>
          <a:p>
            <a:pPr marL="457200" indent="-457200" rtl="0">
              <a:buAutoNum type="arabicPeriod"/>
            </a:pPr>
            <a:r>
              <a:rPr lang="en-US" sz="1800" dirty="0">
                <a:solidFill>
                  <a:srgbClr val="000000"/>
                </a:solidFill>
                <a:latin typeface="Bell MT" panose="02020503060305020303" pitchFamily="18" charset="77"/>
              </a:rPr>
              <a:t>I never use generative AI when writing. </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2669952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80188-5F28-0AB5-D64B-25B6BA1055B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A0194DE-A7D9-E0BC-64F3-8961AEAFAE5C}"/>
              </a:ext>
            </a:extLst>
          </p:cNvPr>
          <p:cNvSpPr>
            <a:spLocks noGrp="1"/>
          </p:cNvSpPr>
          <p:nvPr>
            <p:ph type="body" sz="quarter" idx="10"/>
          </p:nvPr>
        </p:nvSpPr>
        <p:spPr>
          <a:xfrm>
            <a:off x="460499" y="179480"/>
            <a:ext cx="8166865" cy="391361"/>
          </a:xfrm>
        </p:spPr>
        <p:txBody>
          <a:bodyPr/>
          <a:lstStyle/>
          <a:p>
            <a:r>
              <a:rPr lang="en-US" sz="1400" dirty="0"/>
              <a:t>Students in First-Year Writing are expected to spend several hours outside of class reading and completing writing projects. How would you describe the other demands on your time, such as a job, family responsibilities, numerous classes, or other commitments?</a:t>
            </a:r>
            <a:endParaRPr lang="en-US" sz="2000" dirty="0"/>
          </a:p>
        </p:txBody>
      </p:sp>
      <p:sp>
        <p:nvSpPr>
          <p:cNvPr id="4" name="Text Placeholder 3">
            <a:extLst>
              <a:ext uri="{FF2B5EF4-FFF2-40B4-BE49-F238E27FC236}">
                <a16:creationId xmlns:a16="http://schemas.microsoft.com/office/drawing/2014/main" id="{1802AA0F-8906-6A3C-498C-55C8DC029C09}"/>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Very demanding</a:t>
            </a:r>
          </a:p>
          <a:p>
            <a:pPr marL="342900" indent="-342900" rtl="0">
              <a:buAutoNum type="arabicPeriod"/>
            </a:pPr>
            <a:r>
              <a:rPr lang="en-US" sz="1800" dirty="0">
                <a:solidFill>
                  <a:srgbClr val="000000"/>
                </a:solidFill>
                <a:latin typeface="Bell MT" panose="02020503060305020303" pitchFamily="18" charset="77"/>
              </a:rPr>
              <a:t>  Demanding </a:t>
            </a:r>
          </a:p>
          <a:p>
            <a:pPr marL="457200" indent="-457200" rtl="0">
              <a:buAutoNum type="arabicPeriod"/>
            </a:pPr>
            <a:r>
              <a:rPr lang="en-US" sz="1800" dirty="0">
                <a:solidFill>
                  <a:srgbClr val="000000"/>
                </a:solidFill>
                <a:effectLst/>
                <a:latin typeface="Bell MT" panose="02020503060305020303" pitchFamily="18" charset="77"/>
              </a:rPr>
              <a:t>Not very demanding </a:t>
            </a:r>
          </a:p>
          <a:p>
            <a:pPr marL="457200" indent="-457200" rtl="0">
              <a:buAutoNum type="arabicPeriod"/>
            </a:pPr>
            <a:r>
              <a:rPr lang="en-US" sz="1800" dirty="0">
                <a:solidFill>
                  <a:srgbClr val="000000"/>
                </a:solidFill>
                <a:latin typeface="Bell MT" panose="02020503060305020303" pitchFamily="18" charset="77"/>
              </a:rPr>
              <a:t>Not demanding at all </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950213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7E6598E-2FF5-AD4D-B4DE-60E986B1FE61}"/>
              </a:ext>
            </a:extLst>
          </p:cNvPr>
          <p:cNvSpPr>
            <a:spLocks noGrp="1"/>
          </p:cNvSpPr>
          <p:nvPr>
            <p:ph type="body" sz="quarter" idx="10"/>
          </p:nvPr>
        </p:nvSpPr>
        <p:spPr/>
        <p:txBody>
          <a:bodyPr/>
          <a:lstStyle/>
          <a:p>
            <a:r>
              <a:rPr lang="en-US" dirty="0"/>
              <a:t>What is Directed Self-Placement? </a:t>
            </a:r>
          </a:p>
        </p:txBody>
      </p:sp>
      <p:sp>
        <p:nvSpPr>
          <p:cNvPr id="4" name="Text Placeholder 3">
            <a:extLst>
              <a:ext uri="{FF2B5EF4-FFF2-40B4-BE49-F238E27FC236}">
                <a16:creationId xmlns:a16="http://schemas.microsoft.com/office/drawing/2014/main" id="{0BCC7E19-324A-3A4C-89A9-E5AADE8C951B}"/>
              </a:ext>
            </a:extLst>
          </p:cNvPr>
          <p:cNvSpPr>
            <a:spLocks noGrp="1"/>
          </p:cNvSpPr>
          <p:nvPr>
            <p:ph type="body" sz="quarter" idx="12"/>
          </p:nvPr>
        </p:nvSpPr>
        <p:spPr/>
        <p:txBody>
          <a:bodyPr/>
          <a:lstStyle/>
          <a:p>
            <a:pPr marL="0" indent="0" rtl="0">
              <a:buNone/>
            </a:pPr>
            <a:r>
              <a:rPr lang="en-US" sz="1800" b="0" i="0" u="none" strike="noStrike" dirty="0">
                <a:solidFill>
                  <a:srgbClr val="000000"/>
                </a:solidFill>
                <a:effectLst/>
                <a:latin typeface="Bell MT" panose="02020503060305020303" pitchFamily="18" charset="77"/>
              </a:rPr>
              <a:t>Directed Self-Placement is a survey designed to help you select the best First-Year Writing course for your learning needs. </a:t>
            </a:r>
          </a:p>
          <a:p>
            <a:pPr marL="0" indent="0" rtl="0">
              <a:buNone/>
            </a:pPr>
            <a:r>
              <a:rPr lang="en-US" sz="1800" b="0" i="0" u="none" strike="noStrike" dirty="0">
                <a:solidFill>
                  <a:srgbClr val="000000"/>
                </a:solidFill>
                <a:effectLst/>
                <a:latin typeface="Bell MT" panose="02020503060305020303" pitchFamily="18" charset="77"/>
              </a:rPr>
              <a:t>The survey is not an exam or test; it is a low-stakes questionnaire that will help you make an informed decision about your enrollment.</a:t>
            </a:r>
            <a:endParaRPr lang="en-US" dirty="0">
              <a:effectLst/>
            </a:endParaRPr>
          </a:p>
          <a:p>
            <a:endParaRPr lang="en-US" dirty="0"/>
          </a:p>
        </p:txBody>
      </p:sp>
    </p:spTree>
    <p:extLst>
      <p:ext uri="{BB962C8B-B14F-4D97-AF65-F5344CB8AC3E}">
        <p14:creationId xmlns:p14="http://schemas.microsoft.com/office/powerpoint/2010/main" val="985924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C1A59-C7B5-253B-5491-E4C8AC8933B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EC486D6-0809-ED73-B1A1-15DEEF76E90D}"/>
              </a:ext>
            </a:extLst>
          </p:cNvPr>
          <p:cNvSpPr>
            <a:spLocks noGrp="1"/>
          </p:cNvSpPr>
          <p:nvPr>
            <p:ph type="body" sz="quarter" idx="10"/>
          </p:nvPr>
        </p:nvSpPr>
        <p:spPr>
          <a:xfrm>
            <a:off x="460499" y="179480"/>
            <a:ext cx="8166865" cy="391361"/>
          </a:xfrm>
        </p:spPr>
        <p:txBody>
          <a:bodyPr/>
          <a:lstStyle/>
          <a:p>
            <a:r>
              <a:rPr lang="en-US" sz="2800" dirty="0"/>
              <a:t>How confident do you feel writing a paper in a citation style like MLA, APA, or Chicago? </a:t>
            </a:r>
          </a:p>
        </p:txBody>
      </p:sp>
      <p:sp>
        <p:nvSpPr>
          <p:cNvPr id="4" name="Text Placeholder 3">
            <a:extLst>
              <a:ext uri="{FF2B5EF4-FFF2-40B4-BE49-F238E27FC236}">
                <a16:creationId xmlns:a16="http://schemas.microsoft.com/office/drawing/2014/main" id="{DF903D75-8393-9F60-011F-9953E944069E}"/>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I have no idea how to do that. </a:t>
            </a:r>
          </a:p>
          <a:p>
            <a:pPr marL="342900" indent="-342900" rtl="0">
              <a:buAutoNum type="arabicPeriod"/>
            </a:pPr>
            <a:r>
              <a:rPr lang="en-US" sz="1800" dirty="0">
                <a:solidFill>
                  <a:srgbClr val="000000"/>
                </a:solidFill>
                <a:latin typeface="Bell MT" panose="02020503060305020303" pitchFamily="18" charset="77"/>
              </a:rPr>
              <a:t>  I have done that before, but I don’t know if I could do it again without help.</a:t>
            </a:r>
          </a:p>
          <a:p>
            <a:pPr marL="457200" indent="-457200" rtl="0">
              <a:buAutoNum type="arabicPeriod"/>
            </a:pPr>
            <a:r>
              <a:rPr lang="en-US" sz="1800" dirty="0">
                <a:solidFill>
                  <a:srgbClr val="000000"/>
                </a:solidFill>
                <a:effectLst/>
                <a:latin typeface="Bell MT" panose="02020503060305020303" pitchFamily="18" charset="77"/>
              </a:rPr>
              <a:t>I’m familiar with one of these styles but could use a refresher. </a:t>
            </a:r>
          </a:p>
          <a:p>
            <a:pPr marL="457200" indent="-457200" rtl="0">
              <a:buAutoNum type="arabicPeriod"/>
            </a:pPr>
            <a:r>
              <a:rPr lang="en-US" sz="1800" dirty="0">
                <a:solidFill>
                  <a:srgbClr val="000000"/>
                </a:solidFill>
                <a:latin typeface="Bell MT" panose="02020503060305020303" pitchFamily="18" charset="77"/>
              </a:rPr>
              <a:t>I’m confident in using one of these styles correctly. </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16668644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F32D3-BD6F-B1C5-8689-7C632BC0107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CBAA6AD-CF1A-FAFE-5C4D-B26807C8C715}"/>
              </a:ext>
            </a:extLst>
          </p:cNvPr>
          <p:cNvSpPr>
            <a:spLocks noGrp="1"/>
          </p:cNvSpPr>
          <p:nvPr>
            <p:ph type="body" sz="quarter" idx="10"/>
          </p:nvPr>
        </p:nvSpPr>
        <p:spPr>
          <a:xfrm>
            <a:off x="460499" y="179480"/>
            <a:ext cx="8166865" cy="391361"/>
          </a:xfrm>
        </p:spPr>
        <p:txBody>
          <a:bodyPr/>
          <a:lstStyle/>
          <a:p>
            <a:r>
              <a:rPr lang="en-US" sz="2800" dirty="0"/>
              <a:t>Look over the following assignment description and note how challenging you think it would be to complete the assignment:</a:t>
            </a:r>
          </a:p>
        </p:txBody>
      </p:sp>
      <p:sp>
        <p:nvSpPr>
          <p:cNvPr id="4" name="Text Placeholder 3">
            <a:extLst>
              <a:ext uri="{FF2B5EF4-FFF2-40B4-BE49-F238E27FC236}">
                <a16:creationId xmlns:a16="http://schemas.microsoft.com/office/drawing/2014/main" id="{CD43D6FA-0904-5F4D-E14F-A8D58E87B17C}"/>
              </a:ext>
            </a:extLst>
          </p:cNvPr>
          <p:cNvSpPr>
            <a:spLocks noGrp="1"/>
          </p:cNvSpPr>
          <p:nvPr>
            <p:ph type="body" sz="quarter" idx="12"/>
          </p:nvPr>
        </p:nvSpPr>
        <p:spPr>
          <a:xfrm>
            <a:off x="235670" y="1555423"/>
            <a:ext cx="8682087" cy="4410566"/>
          </a:xfrm>
        </p:spPr>
        <p:txBody>
          <a:bodyPr/>
          <a:lstStyle/>
          <a:p>
            <a:pPr rtl="0">
              <a:buNone/>
            </a:pPr>
            <a:r>
              <a:rPr lang="en-US" sz="1100" b="0" i="0" u="none" strike="noStrike" dirty="0">
                <a:solidFill>
                  <a:srgbClr val="000000"/>
                </a:solidFill>
                <a:effectLst/>
                <a:latin typeface="Bell MT" panose="02020503060305020303" pitchFamily="18" charset="77"/>
              </a:rPr>
              <a:t>	Locate four peer-reviewed, academic sources that are in conversation with each other on a topic in Writing Studies. The sources may be scholarly articles published in academic journals (print or digital) or chapters in academic books. Write a 3000-3600-word literature review that explains the scholarly conversation you have found. You should: 1) describe how each individual source contributes to the conversation and 2) show how all four sources are in conversation with each other.  For each source, answering the following:</a:t>
            </a:r>
            <a:r>
              <a:rPr lang="en-US" sz="1100" dirty="0"/>
              <a:t> </a:t>
            </a:r>
            <a:r>
              <a:rPr lang="en-US" sz="1100" b="0" i="0" u="none" strike="noStrike" dirty="0">
                <a:solidFill>
                  <a:srgbClr val="000000"/>
                </a:solidFill>
                <a:effectLst/>
                <a:latin typeface="Bell MT" panose="02020503060305020303" pitchFamily="18" charset="77"/>
              </a:rPr>
              <a:t>What is the past scholarly conversation that this author is joining? How is the author contributing to the conversation? What are the author's research methods? What is the author's argument and/or findings?? Quotations from the article/chapter must be included. MLA in-text parenthetical citation and Works Cited page are required. </a:t>
            </a:r>
            <a:endParaRPr lang="en-US" sz="1800" dirty="0">
              <a:solidFill>
                <a:srgbClr val="000000"/>
              </a:solidFill>
              <a:latin typeface="Bell MT" panose="02020503060305020303" pitchFamily="18" charset="77"/>
            </a:endParaRPr>
          </a:p>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Very demanding.</a:t>
            </a:r>
          </a:p>
          <a:p>
            <a:pPr marL="342900" indent="-342900" rtl="0">
              <a:buAutoNum type="arabicPeriod"/>
            </a:pPr>
            <a:r>
              <a:rPr lang="en-US" sz="1800" dirty="0">
                <a:solidFill>
                  <a:srgbClr val="000000"/>
                </a:solidFill>
                <a:latin typeface="Bell MT" panose="02020503060305020303" pitchFamily="18" charset="77"/>
              </a:rPr>
              <a:t>  Demanding. </a:t>
            </a:r>
          </a:p>
          <a:p>
            <a:pPr marL="457200" indent="-457200" rtl="0">
              <a:buAutoNum type="arabicPeriod"/>
            </a:pPr>
            <a:r>
              <a:rPr lang="en-US" sz="1800" dirty="0">
                <a:solidFill>
                  <a:srgbClr val="000000"/>
                </a:solidFill>
                <a:effectLst/>
                <a:latin typeface="Bell MT" panose="02020503060305020303" pitchFamily="18" charset="77"/>
              </a:rPr>
              <a:t>Not very demanding. </a:t>
            </a:r>
          </a:p>
          <a:p>
            <a:pPr marL="457200" indent="-457200" rtl="0">
              <a:buAutoNum type="arabicPeriod"/>
            </a:pPr>
            <a:r>
              <a:rPr lang="en-US" sz="1800" dirty="0">
                <a:solidFill>
                  <a:srgbClr val="000000"/>
                </a:solidFill>
                <a:latin typeface="Bell MT" panose="02020503060305020303" pitchFamily="18" charset="77"/>
              </a:rPr>
              <a:t>Not demanding at all. </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8050383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3B301-8164-7AD3-CF48-F5547336931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C800F0F-74E0-C1A3-9149-64D2D5442120}"/>
              </a:ext>
            </a:extLst>
          </p:cNvPr>
          <p:cNvSpPr>
            <a:spLocks noGrp="1"/>
          </p:cNvSpPr>
          <p:nvPr>
            <p:ph type="body" sz="quarter" idx="10"/>
          </p:nvPr>
        </p:nvSpPr>
        <p:spPr>
          <a:xfrm>
            <a:off x="460499" y="179480"/>
            <a:ext cx="8166865" cy="391361"/>
          </a:xfrm>
        </p:spPr>
        <p:txBody>
          <a:bodyPr/>
          <a:lstStyle/>
          <a:p>
            <a:r>
              <a:rPr lang="en-US" sz="2800" dirty="0"/>
              <a:t>Look over the Learning Outcomes for First-Year Writing. How challenging would it be for you to satisfy these outcomes? </a:t>
            </a:r>
          </a:p>
        </p:txBody>
      </p:sp>
      <p:sp>
        <p:nvSpPr>
          <p:cNvPr id="4" name="Text Placeholder 3">
            <a:extLst>
              <a:ext uri="{FF2B5EF4-FFF2-40B4-BE49-F238E27FC236}">
                <a16:creationId xmlns:a16="http://schemas.microsoft.com/office/drawing/2014/main" id="{316814F1-90A6-F420-4624-0ECDEDB228B3}"/>
              </a:ext>
            </a:extLst>
          </p:cNvPr>
          <p:cNvSpPr>
            <a:spLocks noGrp="1"/>
          </p:cNvSpPr>
          <p:nvPr>
            <p:ph type="body" sz="quarter" idx="12"/>
          </p:nvPr>
        </p:nvSpPr>
        <p:spPr>
          <a:xfrm>
            <a:off x="235670" y="1555423"/>
            <a:ext cx="8682087" cy="4410566"/>
          </a:xfrm>
        </p:spPr>
        <p:txBody>
          <a:bodyPr/>
          <a:lstStyle/>
          <a:p>
            <a:pPr rtl="0" fontAlgn="base">
              <a:buFont typeface="+mj-lt"/>
              <a:buAutoNum type="arabicPeriod"/>
            </a:pPr>
            <a:r>
              <a:rPr lang="en-US" sz="1400" b="0" i="0" u="none" strike="noStrike" dirty="0">
                <a:solidFill>
                  <a:srgbClr val="000000"/>
                </a:solidFill>
                <a:effectLst/>
                <a:latin typeface="Bell MT" panose="02020503060305020303" pitchFamily="18" charset="77"/>
              </a:rPr>
              <a:t>write persuasive texts for different purposes, audiences, and situations </a:t>
            </a:r>
            <a:endParaRPr lang="en-US" sz="1400" b="1" i="0" u="none" strike="noStrike" dirty="0">
              <a:solidFill>
                <a:srgbClr val="000000"/>
              </a:solidFill>
              <a:effectLst/>
              <a:latin typeface="Bell MT" panose="02020503060305020303" pitchFamily="18" charset="77"/>
            </a:endParaRPr>
          </a:p>
          <a:p>
            <a:pPr rtl="0" fontAlgn="base">
              <a:buFont typeface="+mj-lt"/>
              <a:buAutoNum type="arabicPeriod"/>
            </a:pPr>
            <a:r>
              <a:rPr lang="en-US" sz="1400" b="0" i="0" u="none" strike="noStrike" dirty="0">
                <a:solidFill>
                  <a:srgbClr val="000000"/>
                </a:solidFill>
                <a:effectLst/>
                <a:latin typeface="Bell MT" panose="02020503060305020303" pitchFamily="18" charset="77"/>
              </a:rPr>
              <a:t>employ discourse community and genre conventions to govern such things as content, style, tone, organization, document design, mechanics, usage, spelling, and citation practices</a:t>
            </a:r>
            <a:endParaRPr lang="en-US" sz="1400" b="1" i="0" u="none" strike="noStrike" dirty="0">
              <a:solidFill>
                <a:srgbClr val="000000"/>
              </a:solidFill>
              <a:effectLst/>
              <a:latin typeface="Bell MT" panose="02020503060305020303" pitchFamily="18" charset="77"/>
            </a:endParaRPr>
          </a:p>
          <a:p>
            <a:pPr rtl="0" fontAlgn="base">
              <a:buFont typeface="+mj-lt"/>
              <a:buAutoNum type="arabicPeriod"/>
            </a:pPr>
            <a:r>
              <a:rPr lang="en-US" sz="1400" b="0" i="0" u="none" strike="noStrike" dirty="0">
                <a:solidFill>
                  <a:srgbClr val="000000"/>
                </a:solidFill>
                <a:effectLst/>
                <a:latin typeface="Bell MT" panose="02020503060305020303" pitchFamily="18" charset="77"/>
              </a:rPr>
              <a:t>develop recursive composing strategies to complete their written texts, including reading, drafting, reviewing, collaborating, revising, rewriting, rereading, and editing</a:t>
            </a:r>
            <a:endParaRPr lang="en-US" sz="1400" b="1" i="0" u="none" strike="noStrike" dirty="0">
              <a:solidFill>
                <a:srgbClr val="000000"/>
              </a:solidFill>
              <a:effectLst/>
              <a:latin typeface="Bell MT" panose="02020503060305020303" pitchFamily="18" charset="77"/>
            </a:endParaRPr>
          </a:p>
          <a:p>
            <a:pPr rtl="0" fontAlgn="base">
              <a:buFont typeface="+mj-lt"/>
              <a:buAutoNum type="arabicPeriod"/>
            </a:pPr>
            <a:r>
              <a:rPr lang="en-US" sz="1400" b="0" i="0" u="none" strike="noStrike" dirty="0">
                <a:solidFill>
                  <a:srgbClr val="000000"/>
                </a:solidFill>
                <a:effectLst/>
                <a:latin typeface="Bell MT" panose="02020503060305020303" pitchFamily="18" charset="77"/>
              </a:rPr>
              <a:t>demonstrate critical thinking and reading practices</a:t>
            </a:r>
            <a:endParaRPr lang="en-US" sz="1400" b="1" i="0" u="none" strike="noStrike" dirty="0">
              <a:solidFill>
                <a:srgbClr val="000000"/>
              </a:solidFill>
              <a:effectLst/>
              <a:latin typeface="Bell MT" panose="02020503060305020303" pitchFamily="18" charset="77"/>
            </a:endParaRPr>
          </a:p>
          <a:p>
            <a:pPr rtl="0" fontAlgn="base">
              <a:buFont typeface="+mj-lt"/>
              <a:buAutoNum type="arabicPeriod"/>
            </a:pPr>
            <a:r>
              <a:rPr lang="en-US" sz="1400" b="0" i="0" u="none" strike="noStrike" dirty="0">
                <a:solidFill>
                  <a:srgbClr val="000000"/>
                </a:solidFill>
                <a:effectLst/>
                <a:latin typeface="Bell MT" panose="02020503060305020303" pitchFamily="18" charset="77"/>
              </a:rPr>
              <a:t>locate and evaluate (for relevance, credibility, sufficiency, accuracy, timeliness, and bias) primary and secondary research materials, such as journal articles and essays, books, scholarly and professionally established and maintained databases or archives, and informal electronic networks and internet sources</a:t>
            </a:r>
            <a:endParaRPr lang="en-US" sz="1400" dirty="0">
              <a:effectLst/>
            </a:endParaRPr>
          </a:p>
          <a:p>
            <a:endParaRPr lang="en-US" dirty="0"/>
          </a:p>
        </p:txBody>
      </p:sp>
    </p:spTree>
    <p:extLst>
      <p:ext uri="{BB962C8B-B14F-4D97-AF65-F5344CB8AC3E}">
        <p14:creationId xmlns:p14="http://schemas.microsoft.com/office/powerpoint/2010/main" val="1489807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30C1E5-D1E3-1006-DC16-231DC57A740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5838D67-7BD4-DD17-07DF-F61D4C3C7786}"/>
              </a:ext>
            </a:extLst>
          </p:cNvPr>
          <p:cNvSpPr>
            <a:spLocks noGrp="1"/>
          </p:cNvSpPr>
          <p:nvPr>
            <p:ph type="body" sz="quarter" idx="12"/>
          </p:nvPr>
        </p:nvSpPr>
        <p:spPr/>
        <p:txBody>
          <a:bodyPr/>
          <a:lstStyle/>
          <a:p>
            <a:r>
              <a:rPr lang="en-US" dirty="0"/>
              <a:t>Look over your answers. </a:t>
            </a:r>
          </a:p>
          <a:p>
            <a:r>
              <a:rPr lang="en-US" dirty="0"/>
              <a:t>Then, choose the First-Year Writing course that is best for you. </a:t>
            </a:r>
          </a:p>
        </p:txBody>
      </p:sp>
      <p:sp>
        <p:nvSpPr>
          <p:cNvPr id="3" name="Text Placeholder 2">
            <a:extLst>
              <a:ext uri="{FF2B5EF4-FFF2-40B4-BE49-F238E27FC236}">
                <a16:creationId xmlns:a16="http://schemas.microsoft.com/office/drawing/2014/main" id="{1B847844-D8DB-1779-B10B-9014F26E8784}"/>
              </a:ext>
            </a:extLst>
          </p:cNvPr>
          <p:cNvSpPr>
            <a:spLocks noGrp="1"/>
          </p:cNvSpPr>
          <p:nvPr>
            <p:ph type="body" sz="quarter" idx="13"/>
          </p:nvPr>
        </p:nvSpPr>
        <p:spPr/>
        <p:txBody>
          <a:bodyPr/>
          <a:lstStyle/>
          <a:p>
            <a:r>
              <a:rPr lang="en-US" dirty="0"/>
              <a:t>Review and Reflect</a:t>
            </a:r>
          </a:p>
        </p:txBody>
      </p:sp>
    </p:spTree>
    <p:extLst>
      <p:ext uri="{BB962C8B-B14F-4D97-AF65-F5344CB8AC3E}">
        <p14:creationId xmlns:p14="http://schemas.microsoft.com/office/powerpoint/2010/main" val="3989876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A1619-BA79-B9FC-207E-D69E185BB2B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519F42F-363F-FF04-EEC6-A85C45706728}"/>
              </a:ext>
            </a:extLst>
          </p:cNvPr>
          <p:cNvSpPr>
            <a:spLocks noGrp="1"/>
          </p:cNvSpPr>
          <p:nvPr>
            <p:ph type="body" sz="quarter" idx="10"/>
          </p:nvPr>
        </p:nvSpPr>
        <p:spPr>
          <a:xfrm>
            <a:off x="385085" y="471711"/>
            <a:ext cx="8166865" cy="391361"/>
          </a:xfrm>
        </p:spPr>
        <p:txBody>
          <a:bodyPr/>
          <a:lstStyle/>
          <a:p>
            <a:r>
              <a:rPr lang="en-US" sz="2800" dirty="0"/>
              <a:t>What are the course options to fulfill the First-Year Writing requirement?</a:t>
            </a:r>
          </a:p>
        </p:txBody>
      </p:sp>
      <p:sp>
        <p:nvSpPr>
          <p:cNvPr id="4" name="Text Placeholder 3">
            <a:extLst>
              <a:ext uri="{FF2B5EF4-FFF2-40B4-BE49-F238E27FC236}">
                <a16:creationId xmlns:a16="http://schemas.microsoft.com/office/drawing/2014/main" id="{FEEB9E5B-A11D-1570-E972-38BEC4DF239D}"/>
              </a:ext>
            </a:extLst>
          </p:cNvPr>
          <p:cNvSpPr>
            <a:spLocks noGrp="1"/>
          </p:cNvSpPr>
          <p:nvPr>
            <p:ph type="body" sz="quarter" idx="12"/>
          </p:nvPr>
        </p:nvSpPr>
        <p:spPr>
          <a:xfrm>
            <a:off x="490195" y="1583703"/>
            <a:ext cx="8166866" cy="4382286"/>
          </a:xfrm>
        </p:spPr>
        <p:txBody>
          <a:bodyPr/>
          <a:lstStyle/>
          <a:p>
            <a:pPr rtl="0">
              <a:buNone/>
            </a:pPr>
            <a:r>
              <a:rPr lang="en-US" sz="1800" b="0" i="0" u="none" strike="noStrike" dirty="0">
                <a:solidFill>
                  <a:srgbClr val="000000"/>
                </a:solidFill>
                <a:effectLst/>
                <a:latin typeface="Bell MT" panose="02020503060305020303" pitchFamily="18" charset="77"/>
              </a:rPr>
              <a:t>Wheaton students are required to take First-Year Writing to fulfill the WRIT requirement for Christ at the Core. </a:t>
            </a:r>
          </a:p>
          <a:p>
            <a:pPr rtl="0">
              <a:buNone/>
            </a:pPr>
            <a:endParaRPr lang="en-US" sz="1800" dirty="0">
              <a:solidFill>
                <a:srgbClr val="000000"/>
              </a:solidFill>
              <a:latin typeface="Bell MT" panose="02020503060305020303" pitchFamily="18" charset="77"/>
            </a:endParaRPr>
          </a:p>
          <a:p>
            <a:pPr rtl="0">
              <a:buNone/>
            </a:pPr>
            <a:r>
              <a:rPr lang="en-US" sz="1800" b="0" i="0" u="none" strike="noStrike" dirty="0">
                <a:solidFill>
                  <a:srgbClr val="000000"/>
                </a:solidFill>
                <a:effectLst/>
                <a:latin typeface="Bell MT" panose="02020503060305020303" pitchFamily="18" charset="77"/>
              </a:rPr>
              <a:t>Wheaton offers two First-Year Writing course options: </a:t>
            </a:r>
            <a:endParaRPr lang="en-US" sz="2000" dirty="0">
              <a:effectLst/>
            </a:endParaRPr>
          </a:p>
          <a:p>
            <a:pPr rtl="0">
              <a:buNone/>
            </a:pPr>
            <a:r>
              <a:rPr lang="en-US" sz="1800" b="1" i="0" u="none" strike="noStrike" dirty="0">
                <a:solidFill>
                  <a:srgbClr val="000000"/>
                </a:solidFill>
                <a:effectLst/>
                <a:latin typeface="Bell MT" panose="02020503060305020303" pitchFamily="18" charset="77"/>
              </a:rPr>
              <a:t>1. ENGW103: First Year Writing </a:t>
            </a:r>
            <a:r>
              <a:rPr lang="en-US" sz="1800" b="0" i="0" u="none" strike="noStrike" dirty="0">
                <a:solidFill>
                  <a:srgbClr val="000000"/>
                </a:solidFill>
                <a:effectLst/>
                <a:latin typeface="Bell MT" panose="02020503060305020303" pitchFamily="18" charset="77"/>
              </a:rPr>
              <a:t>(one semester, 4 hours)</a:t>
            </a:r>
            <a:endParaRPr lang="en-US" sz="2000" dirty="0">
              <a:effectLst/>
            </a:endParaRPr>
          </a:p>
          <a:p>
            <a:pPr marL="0" indent="0" rtl="0">
              <a:buNone/>
            </a:pPr>
            <a:r>
              <a:rPr lang="en-US" sz="1800" b="1" i="0" u="none" strike="noStrike" dirty="0">
                <a:solidFill>
                  <a:srgbClr val="000000"/>
                </a:solidFill>
                <a:effectLst/>
                <a:latin typeface="Bell MT" panose="02020503060305020303" pitchFamily="18" charset="77"/>
              </a:rPr>
              <a:t>2. ENGW105: First-Year Writing</a:t>
            </a:r>
            <a:r>
              <a:rPr lang="en-US" sz="1800" b="0" i="0" u="none" strike="noStrike" dirty="0">
                <a:solidFill>
                  <a:srgbClr val="000000"/>
                </a:solidFill>
                <a:effectLst/>
                <a:latin typeface="Bell MT" panose="02020503060305020303" pitchFamily="18" charset="77"/>
              </a:rPr>
              <a:t> (fall semester</a:t>
            </a:r>
            <a:r>
              <a:rPr lang="en-US" sz="1800" dirty="0">
                <a:solidFill>
                  <a:srgbClr val="000000"/>
                </a:solidFill>
                <a:latin typeface="Bell MT" panose="02020503060305020303" pitchFamily="18" charset="77"/>
              </a:rPr>
              <a:t>, </a:t>
            </a:r>
            <a:r>
              <a:rPr lang="en-US" sz="1800" b="0" i="0" u="none" strike="noStrike" dirty="0">
                <a:solidFill>
                  <a:srgbClr val="000000"/>
                </a:solidFill>
                <a:effectLst/>
                <a:latin typeface="Bell MT" panose="02020503060305020303" pitchFamily="18" charset="77"/>
              </a:rPr>
              <a:t>linear quad, 2 hours) + </a:t>
            </a:r>
          </a:p>
          <a:p>
            <a:pPr marL="0" indent="0" rtl="0">
              <a:buNone/>
            </a:pPr>
            <a:r>
              <a:rPr lang="en-US" sz="1800" dirty="0">
                <a:solidFill>
                  <a:srgbClr val="000000"/>
                </a:solidFill>
                <a:latin typeface="Bell MT" panose="02020503060305020303" pitchFamily="18" charset="77"/>
              </a:rPr>
              <a:t>    </a:t>
            </a:r>
            <a:r>
              <a:rPr lang="en-US" sz="1800" b="1" i="0" u="none" strike="noStrike" dirty="0">
                <a:solidFill>
                  <a:srgbClr val="000000"/>
                </a:solidFill>
                <a:effectLst/>
                <a:latin typeface="Bell MT" panose="02020503060305020303" pitchFamily="18" charset="77"/>
              </a:rPr>
              <a:t>ENGW106: First-Year Writing</a:t>
            </a:r>
            <a:r>
              <a:rPr lang="en-US" sz="1800" b="0" i="0" u="none" strike="noStrike" dirty="0">
                <a:solidFill>
                  <a:srgbClr val="000000"/>
                </a:solidFill>
                <a:effectLst/>
                <a:latin typeface="Bell MT" panose="02020503060305020303" pitchFamily="18" charset="77"/>
              </a:rPr>
              <a:t> (spring semester, linear quad, 2 hours) </a:t>
            </a:r>
            <a:endParaRPr lang="en-US" sz="2000" dirty="0">
              <a:effectLst/>
            </a:endParaRPr>
          </a:p>
          <a:p>
            <a:endParaRPr lang="en-US" dirty="0"/>
          </a:p>
        </p:txBody>
      </p:sp>
    </p:spTree>
    <p:extLst>
      <p:ext uri="{BB962C8B-B14F-4D97-AF65-F5344CB8AC3E}">
        <p14:creationId xmlns:p14="http://schemas.microsoft.com/office/powerpoint/2010/main" val="28697973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E03EF3-2E6B-EF46-72F7-8FA6F1C0431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41561E2-27BD-1A37-FC66-F2279CE28925}"/>
              </a:ext>
            </a:extLst>
          </p:cNvPr>
          <p:cNvSpPr>
            <a:spLocks noGrp="1"/>
          </p:cNvSpPr>
          <p:nvPr>
            <p:ph type="body" sz="quarter" idx="10"/>
          </p:nvPr>
        </p:nvSpPr>
        <p:spPr>
          <a:xfrm>
            <a:off x="490195" y="471711"/>
            <a:ext cx="8061755" cy="395555"/>
          </a:xfrm>
        </p:spPr>
        <p:txBody>
          <a:bodyPr/>
          <a:lstStyle/>
          <a:p>
            <a:r>
              <a:rPr lang="en-US" sz="2400" dirty="0"/>
              <a:t>What is the difference between ENGW103 and ENGW105 + ENGW106? </a:t>
            </a:r>
          </a:p>
        </p:txBody>
      </p:sp>
      <p:sp>
        <p:nvSpPr>
          <p:cNvPr id="4" name="Text Placeholder 3">
            <a:extLst>
              <a:ext uri="{FF2B5EF4-FFF2-40B4-BE49-F238E27FC236}">
                <a16:creationId xmlns:a16="http://schemas.microsoft.com/office/drawing/2014/main" id="{5A1BEA1A-28D1-EE44-614D-CE564FB30886}"/>
              </a:ext>
            </a:extLst>
          </p:cNvPr>
          <p:cNvSpPr>
            <a:spLocks noGrp="1"/>
          </p:cNvSpPr>
          <p:nvPr>
            <p:ph type="body" sz="quarter" idx="12"/>
          </p:nvPr>
        </p:nvSpPr>
        <p:spPr>
          <a:xfrm>
            <a:off x="490195" y="1583703"/>
            <a:ext cx="8166866" cy="4382286"/>
          </a:xfrm>
        </p:spPr>
        <p:txBody>
          <a:bodyPr/>
          <a:lstStyle/>
          <a:p>
            <a:pPr marL="0" indent="0" rtl="0">
              <a:buNone/>
            </a:pPr>
            <a:r>
              <a:rPr lang="en-US" sz="1800" b="0" i="0" u="none" strike="noStrike" dirty="0">
                <a:solidFill>
                  <a:srgbClr val="000000"/>
                </a:solidFill>
                <a:effectLst/>
                <a:latin typeface="Bell MT" panose="02020503060305020303" pitchFamily="18" charset="77"/>
              </a:rPr>
              <a:t>ENGW103 is a semester-long First-Year Writing course. </a:t>
            </a:r>
          </a:p>
          <a:p>
            <a:pPr marL="0" indent="0" rtl="0">
              <a:buNone/>
            </a:pPr>
            <a:r>
              <a:rPr lang="en-US" sz="1800" b="0" i="0" u="none" strike="noStrike" dirty="0">
                <a:solidFill>
                  <a:srgbClr val="000000"/>
                </a:solidFill>
                <a:effectLst/>
                <a:latin typeface="Bell MT" panose="02020503060305020303" pitchFamily="18" charset="77"/>
              </a:rPr>
              <a:t>ENGW105 + ENGW106 is a "stretch" model of First-Year Writing: together, ENGW105 + ENGW106 have the same content and learning outcomes as ENGW103, but the content is "stretched" out over a full academic year. Students take ENGW105 (2 hours) in the fall semester as a linear quad (meeting once per week) and ENGW106 in the spring semester (2 hours) as a linear quad (meeting once per week).</a:t>
            </a:r>
            <a:endParaRPr lang="en-US" sz="2400" dirty="0">
              <a:effectLst/>
            </a:endParaRPr>
          </a:p>
          <a:p>
            <a:endParaRPr lang="en-US" dirty="0"/>
          </a:p>
        </p:txBody>
      </p:sp>
    </p:spTree>
    <p:extLst>
      <p:ext uri="{BB962C8B-B14F-4D97-AF65-F5344CB8AC3E}">
        <p14:creationId xmlns:p14="http://schemas.microsoft.com/office/powerpoint/2010/main" val="32504914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72B1C-F983-71A9-6BB7-CEB7C7FD027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43BF75E-F9AC-1AED-642D-44698057CD74}"/>
              </a:ext>
            </a:extLst>
          </p:cNvPr>
          <p:cNvSpPr>
            <a:spLocks noGrp="1"/>
          </p:cNvSpPr>
          <p:nvPr>
            <p:ph type="body" sz="quarter" idx="10"/>
          </p:nvPr>
        </p:nvSpPr>
        <p:spPr>
          <a:xfrm>
            <a:off x="490195" y="801649"/>
            <a:ext cx="8061755" cy="395555"/>
          </a:xfrm>
        </p:spPr>
        <p:txBody>
          <a:bodyPr/>
          <a:lstStyle/>
          <a:p>
            <a:r>
              <a:rPr lang="en-US" sz="2800" dirty="0"/>
              <a:t>Which course is best for you?</a:t>
            </a:r>
          </a:p>
        </p:txBody>
      </p:sp>
      <p:sp>
        <p:nvSpPr>
          <p:cNvPr id="4" name="Text Placeholder 3">
            <a:extLst>
              <a:ext uri="{FF2B5EF4-FFF2-40B4-BE49-F238E27FC236}">
                <a16:creationId xmlns:a16="http://schemas.microsoft.com/office/drawing/2014/main" id="{80C6E49A-E45E-AB95-736C-8250AD186CBC}"/>
              </a:ext>
            </a:extLst>
          </p:cNvPr>
          <p:cNvSpPr>
            <a:spLocks noGrp="1"/>
          </p:cNvSpPr>
          <p:nvPr>
            <p:ph type="body" sz="quarter" idx="12"/>
          </p:nvPr>
        </p:nvSpPr>
        <p:spPr>
          <a:xfrm>
            <a:off x="490195" y="1583703"/>
            <a:ext cx="8166866" cy="4382286"/>
          </a:xfrm>
        </p:spPr>
        <p:txBody>
          <a:bodyPr/>
          <a:lstStyle/>
          <a:p>
            <a:pPr marL="0" indent="0" rtl="0">
              <a:buNone/>
            </a:pPr>
            <a:r>
              <a:rPr lang="en-US" sz="1800" b="0" i="0" u="none" strike="noStrike" dirty="0">
                <a:solidFill>
                  <a:srgbClr val="000000"/>
                </a:solidFill>
                <a:effectLst/>
                <a:latin typeface="Bell MT" panose="02020503060305020303" pitchFamily="18" charset="77"/>
              </a:rPr>
              <a:t>You can choose to enroll in either ENGW103 or ENGW105 for the fall semester. Students who take ENGW105 will need to complete ENGW106 in the spring semester to fulfill the Christ at the Core writing requirement.</a:t>
            </a:r>
            <a:endParaRPr lang="en-US" sz="1800" dirty="0">
              <a:solidFill>
                <a:srgbClr val="000000"/>
              </a:solidFill>
              <a:latin typeface="Bell MT" panose="02020503060305020303" pitchFamily="18" charset="77"/>
            </a:endParaRPr>
          </a:p>
          <a:p>
            <a:pPr marL="0" indent="0">
              <a:buNone/>
            </a:pPr>
            <a:r>
              <a:rPr lang="en-US" sz="1800" dirty="0">
                <a:solidFill>
                  <a:srgbClr val="000000"/>
                </a:solidFill>
                <a:latin typeface="Bell MT" panose="02020503060305020303" pitchFamily="18" charset="77"/>
              </a:rPr>
              <a:t>Based on your answers to this survey, choose the course that is the best fit for your learning needs. If you answered mostly 1s and 2s in this survey, then ENGW105 might be a good fit for you. </a:t>
            </a:r>
          </a:p>
          <a:p>
            <a:pPr marL="0" indent="0" rtl="0">
              <a:buNone/>
            </a:pPr>
            <a:r>
              <a:rPr lang="en-US" sz="1800" b="0" i="0" u="none" strike="noStrike" dirty="0">
                <a:solidFill>
                  <a:srgbClr val="000000"/>
                </a:solidFill>
                <a:effectLst/>
                <a:latin typeface="Bell MT" panose="02020503060305020303" pitchFamily="18" charset="77"/>
              </a:rPr>
              <a:t>Students who enroll in ENGW105 + ENGW106 will work with the same professor and cohort of students over the entire academic year. It is well-suited to students who want more time to complete assigned readings and writing assignments, as well as for students who would benefit from year-long mentorship and community.</a:t>
            </a:r>
            <a:endParaRPr lang="en-US" sz="2400" dirty="0">
              <a:effectLst/>
            </a:endParaRPr>
          </a:p>
          <a:p>
            <a:endParaRPr lang="en-US" dirty="0"/>
          </a:p>
        </p:txBody>
      </p:sp>
    </p:spTree>
    <p:extLst>
      <p:ext uri="{BB962C8B-B14F-4D97-AF65-F5344CB8AC3E}">
        <p14:creationId xmlns:p14="http://schemas.microsoft.com/office/powerpoint/2010/main" val="33003634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D8B11-4491-4984-59EE-EDF89DB8A955}"/>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5B93CF31-F480-12D4-5110-E389F83DBC79}"/>
              </a:ext>
            </a:extLst>
          </p:cNvPr>
          <p:cNvSpPr>
            <a:spLocks noGrp="1"/>
          </p:cNvSpPr>
          <p:nvPr>
            <p:ph type="body" sz="quarter" idx="13"/>
          </p:nvPr>
        </p:nvSpPr>
        <p:spPr/>
        <p:txBody>
          <a:bodyPr/>
          <a:lstStyle/>
          <a:p>
            <a:r>
              <a:rPr lang="en-US" dirty="0"/>
              <a:t>Next Steps</a:t>
            </a:r>
          </a:p>
        </p:txBody>
      </p:sp>
    </p:spTree>
    <p:extLst>
      <p:ext uri="{BB962C8B-B14F-4D97-AF65-F5344CB8AC3E}">
        <p14:creationId xmlns:p14="http://schemas.microsoft.com/office/powerpoint/2010/main" val="11234143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1DE08-8B41-B15E-CBE4-B27ED7570AB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ED841D1-2734-28FF-30F6-7DC6BB97CAE6}"/>
              </a:ext>
            </a:extLst>
          </p:cNvPr>
          <p:cNvSpPr>
            <a:spLocks noGrp="1"/>
          </p:cNvSpPr>
          <p:nvPr>
            <p:ph type="body" sz="quarter" idx="10"/>
          </p:nvPr>
        </p:nvSpPr>
        <p:spPr>
          <a:xfrm>
            <a:off x="490195" y="801649"/>
            <a:ext cx="8061755" cy="395555"/>
          </a:xfrm>
        </p:spPr>
        <p:txBody>
          <a:bodyPr/>
          <a:lstStyle/>
          <a:p>
            <a:r>
              <a:rPr lang="en-US" sz="2800" dirty="0"/>
              <a:t>Next step: Enroll</a:t>
            </a:r>
          </a:p>
        </p:txBody>
      </p:sp>
      <p:sp>
        <p:nvSpPr>
          <p:cNvPr id="4" name="Text Placeholder 3">
            <a:extLst>
              <a:ext uri="{FF2B5EF4-FFF2-40B4-BE49-F238E27FC236}">
                <a16:creationId xmlns:a16="http://schemas.microsoft.com/office/drawing/2014/main" id="{EFA12EDF-4BCA-D888-5DC8-A6CEE68701AB}"/>
              </a:ext>
            </a:extLst>
          </p:cNvPr>
          <p:cNvSpPr>
            <a:spLocks noGrp="1"/>
          </p:cNvSpPr>
          <p:nvPr>
            <p:ph type="body" sz="quarter" idx="12"/>
          </p:nvPr>
        </p:nvSpPr>
        <p:spPr>
          <a:xfrm>
            <a:off x="490195" y="1583703"/>
            <a:ext cx="8166866" cy="4382286"/>
          </a:xfrm>
        </p:spPr>
        <p:txBody>
          <a:bodyPr/>
          <a:lstStyle/>
          <a:p>
            <a:pPr marL="0" indent="0" rtl="0">
              <a:buNone/>
            </a:pPr>
            <a:r>
              <a:rPr lang="en-US" sz="1800" b="0" i="0" u="none" strike="noStrike" dirty="0">
                <a:solidFill>
                  <a:srgbClr val="000000"/>
                </a:solidFill>
                <a:effectLst/>
                <a:latin typeface="Bell MT" panose="02020503060305020303" pitchFamily="18" charset="77"/>
              </a:rPr>
              <a:t>Enroll in ENGW103 or ENGW105 for the fall semester. </a:t>
            </a:r>
          </a:p>
          <a:p>
            <a:pPr marL="0" indent="0" rtl="0">
              <a:buNone/>
            </a:pPr>
            <a:endParaRPr lang="en-US" sz="1800" dirty="0">
              <a:solidFill>
                <a:srgbClr val="000000"/>
              </a:solidFill>
              <a:latin typeface="Bell MT" panose="02020503060305020303" pitchFamily="18" charset="77"/>
            </a:endParaRPr>
          </a:p>
          <a:p>
            <a:pPr marL="0" indent="0" rtl="0">
              <a:buNone/>
            </a:pPr>
            <a:r>
              <a:rPr lang="en-US" sz="1800" b="1" dirty="0">
                <a:solidFill>
                  <a:srgbClr val="000000"/>
                </a:solidFill>
                <a:effectLst/>
                <a:latin typeface="Bell MT" panose="02020503060305020303" pitchFamily="18" charset="77"/>
              </a:rPr>
              <a:t>Still have questions?</a:t>
            </a:r>
          </a:p>
          <a:p>
            <a:pPr marL="0" indent="0" rtl="0">
              <a:buNone/>
            </a:pPr>
            <a:r>
              <a:rPr lang="en-US" sz="1800" dirty="0">
                <a:solidFill>
                  <a:srgbClr val="000000"/>
                </a:solidFill>
                <a:latin typeface="Bell MT" panose="02020503060305020303" pitchFamily="18" charset="77"/>
              </a:rPr>
              <a:t>Talk to your advisor or reach out to the Academic Advising Office at </a:t>
            </a:r>
            <a:r>
              <a:rPr lang="en-US" sz="1800" dirty="0">
                <a:solidFill>
                  <a:srgbClr val="000000"/>
                </a:solidFill>
                <a:latin typeface="Bell MT" panose="02020503060305020303" pitchFamily="18" charset="77"/>
                <a:hlinkClick r:id="rId2"/>
              </a:rPr>
              <a:t>academic.advising@wheaton.edu</a:t>
            </a:r>
            <a:r>
              <a:rPr lang="en-US" sz="1800" dirty="0">
                <a:solidFill>
                  <a:srgbClr val="000000"/>
                </a:solidFill>
                <a:latin typeface="Bell MT" panose="02020503060305020303" pitchFamily="18" charset="77"/>
              </a:rPr>
              <a:t>. </a:t>
            </a:r>
            <a:endParaRPr lang="en-US" sz="2400" dirty="0">
              <a:effectLst/>
            </a:endParaRPr>
          </a:p>
          <a:p>
            <a:endParaRPr lang="en-US" dirty="0"/>
          </a:p>
        </p:txBody>
      </p:sp>
    </p:spTree>
    <p:extLst>
      <p:ext uri="{BB962C8B-B14F-4D97-AF65-F5344CB8AC3E}">
        <p14:creationId xmlns:p14="http://schemas.microsoft.com/office/powerpoint/2010/main" val="336066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8EA4D-882C-F290-7CA3-B969D596C3A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3553AD9-BFCE-F0C6-1BD5-66B66020FDAA}"/>
              </a:ext>
            </a:extLst>
          </p:cNvPr>
          <p:cNvSpPr>
            <a:spLocks noGrp="1"/>
          </p:cNvSpPr>
          <p:nvPr>
            <p:ph type="body" sz="quarter" idx="10"/>
          </p:nvPr>
        </p:nvSpPr>
        <p:spPr/>
        <p:txBody>
          <a:bodyPr/>
          <a:lstStyle/>
          <a:p>
            <a:r>
              <a:rPr lang="en-US" dirty="0"/>
              <a:t>How Does Directed Self-Placement Work? </a:t>
            </a:r>
          </a:p>
        </p:txBody>
      </p:sp>
      <p:sp>
        <p:nvSpPr>
          <p:cNvPr id="4" name="Text Placeholder 3">
            <a:extLst>
              <a:ext uri="{FF2B5EF4-FFF2-40B4-BE49-F238E27FC236}">
                <a16:creationId xmlns:a16="http://schemas.microsoft.com/office/drawing/2014/main" id="{822B9BF9-492A-9489-BC2B-44B46FEBA539}"/>
              </a:ext>
            </a:extLst>
          </p:cNvPr>
          <p:cNvSpPr>
            <a:spLocks noGrp="1"/>
          </p:cNvSpPr>
          <p:nvPr>
            <p:ph type="body" sz="quarter" idx="12"/>
          </p:nvPr>
        </p:nvSpPr>
        <p:spPr>
          <a:xfrm>
            <a:off x="460499" y="1680386"/>
            <a:ext cx="8457258" cy="2796168"/>
          </a:xfrm>
        </p:spPr>
        <p:txBody>
          <a:bodyPr/>
          <a:lstStyle/>
          <a:p>
            <a:pPr rtl="0">
              <a:buNone/>
            </a:pPr>
            <a:r>
              <a:rPr lang="en-US" sz="1800" b="0" i="0" u="none" strike="noStrike" dirty="0">
                <a:solidFill>
                  <a:srgbClr val="000000"/>
                </a:solidFill>
                <a:effectLst/>
                <a:latin typeface="Bell MT" panose="02020503060305020303" pitchFamily="18" charset="77"/>
              </a:rPr>
              <a:t>Step One: Complete the Directed Self-Placement survey here. It takes about 10 minutes.</a:t>
            </a:r>
            <a:endParaRPr lang="en-US" sz="2400" dirty="0">
              <a:effectLst/>
            </a:endParaRPr>
          </a:p>
          <a:p>
            <a:pPr rtl="0">
              <a:buNone/>
            </a:pPr>
            <a:r>
              <a:rPr lang="en-US" sz="1800" b="0" i="0" u="none" strike="noStrike" dirty="0">
                <a:solidFill>
                  <a:srgbClr val="000000"/>
                </a:solidFill>
                <a:effectLst/>
                <a:latin typeface="Bell MT" panose="02020503060305020303" pitchFamily="18" charset="77"/>
              </a:rPr>
              <a:t>Step Two: Review your answers. </a:t>
            </a:r>
            <a:endParaRPr lang="en-US" sz="2400" dirty="0">
              <a:effectLst/>
            </a:endParaRPr>
          </a:p>
          <a:p>
            <a:pPr rtl="0">
              <a:buNone/>
            </a:pPr>
            <a:r>
              <a:rPr lang="en-US" sz="1800" b="0" i="0" u="none" strike="noStrike" dirty="0">
                <a:solidFill>
                  <a:srgbClr val="000000"/>
                </a:solidFill>
                <a:effectLst/>
                <a:latin typeface="Bell MT" panose="02020503060305020303" pitchFamily="18" charset="77"/>
              </a:rPr>
              <a:t>Step Three. Review the First-Year Writing course descriptions.</a:t>
            </a:r>
            <a:endParaRPr lang="en-US" sz="2400" dirty="0">
              <a:effectLst/>
            </a:endParaRPr>
          </a:p>
          <a:p>
            <a:pPr marL="0" indent="0" rtl="0">
              <a:buNone/>
            </a:pPr>
            <a:r>
              <a:rPr lang="en-US" sz="1800" b="0" i="0" u="none" strike="noStrike" dirty="0">
                <a:solidFill>
                  <a:srgbClr val="000000"/>
                </a:solidFill>
                <a:effectLst/>
                <a:latin typeface="Bell MT" panose="02020503060305020303" pitchFamily="18" charset="77"/>
              </a:rPr>
              <a:t>Step Four: Select a First-Year Writing course and enroll. </a:t>
            </a:r>
            <a:endParaRPr lang="en-US" sz="2400" dirty="0">
              <a:effectLst/>
            </a:endParaRPr>
          </a:p>
          <a:p>
            <a:endParaRPr lang="en-US" dirty="0"/>
          </a:p>
        </p:txBody>
      </p:sp>
    </p:spTree>
    <p:extLst>
      <p:ext uri="{BB962C8B-B14F-4D97-AF65-F5344CB8AC3E}">
        <p14:creationId xmlns:p14="http://schemas.microsoft.com/office/powerpoint/2010/main" val="1407926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7B6F8F-42A4-7146-9DAA-08FFD7A5869B}"/>
              </a:ext>
            </a:extLst>
          </p:cNvPr>
          <p:cNvSpPr>
            <a:spLocks noGrp="1"/>
          </p:cNvSpPr>
          <p:nvPr>
            <p:ph type="body" sz="quarter" idx="12"/>
          </p:nvPr>
        </p:nvSpPr>
        <p:spPr/>
        <p:txBody>
          <a:bodyPr/>
          <a:lstStyle/>
          <a:p>
            <a:r>
              <a:rPr lang="en-US" dirty="0"/>
              <a:t>Please write your answers on your own paper. </a:t>
            </a:r>
          </a:p>
          <a:p>
            <a:r>
              <a:rPr lang="en-US" dirty="0"/>
              <a:t>You will not be required to submit them. </a:t>
            </a:r>
          </a:p>
        </p:txBody>
      </p:sp>
      <p:sp>
        <p:nvSpPr>
          <p:cNvPr id="3" name="Text Placeholder 2">
            <a:extLst>
              <a:ext uri="{FF2B5EF4-FFF2-40B4-BE49-F238E27FC236}">
                <a16:creationId xmlns:a16="http://schemas.microsoft.com/office/drawing/2014/main" id="{1E271801-6E5E-D245-9518-A865E2A22E8B}"/>
              </a:ext>
            </a:extLst>
          </p:cNvPr>
          <p:cNvSpPr>
            <a:spLocks noGrp="1"/>
          </p:cNvSpPr>
          <p:nvPr>
            <p:ph type="body" sz="quarter" idx="13"/>
          </p:nvPr>
        </p:nvSpPr>
        <p:spPr/>
        <p:txBody>
          <a:bodyPr/>
          <a:lstStyle/>
          <a:p>
            <a:r>
              <a:rPr lang="en-US" dirty="0"/>
              <a:t>Time to start the survey!</a:t>
            </a:r>
          </a:p>
        </p:txBody>
      </p:sp>
    </p:spTree>
    <p:extLst>
      <p:ext uri="{BB962C8B-B14F-4D97-AF65-F5344CB8AC3E}">
        <p14:creationId xmlns:p14="http://schemas.microsoft.com/office/powerpoint/2010/main" val="2546071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A1722-79A8-D54E-9CBB-75D30AF5E44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6746A6C-FD4A-7C50-5FEE-8A9097C3DC9E}"/>
              </a:ext>
            </a:extLst>
          </p:cNvPr>
          <p:cNvSpPr>
            <a:spLocks noGrp="1"/>
          </p:cNvSpPr>
          <p:nvPr>
            <p:ph type="body" sz="quarter" idx="10"/>
          </p:nvPr>
        </p:nvSpPr>
        <p:spPr/>
        <p:txBody>
          <a:bodyPr/>
          <a:lstStyle/>
          <a:p>
            <a:r>
              <a:rPr lang="en-US" dirty="0"/>
              <a:t>Over the last two years, how many essays or projects did you write that were longer than four pages?</a:t>
            </a:r>
          </a:p>
        </p:txBody>
      </p:sp>
      <p:sp>
        <p:nvSpPr>
          <p:cNvPr id="4" name="Text Placeholder 3">
            <a:extLst>
              <a:ext uri="{FF2B5EF4-FFF2-40B4-BE49-F238E27FC236}">
                <a16:creationId xmlns:a16="http://schemas.microsoft.com/office/drawing/2014/main" id="{5AFC7661-6BDA-EF57-69C7-CE0AFAC8B558}"/>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None</a:t>
            </a:r>
          </a:p>
          <a:p>
            <a:pPr marL="457200" indent="-457200" rtl="0">
              <a:buAutoNum type="arabicPeriod"/>
            </a:pPr>
            <a:r>
              <a:rPr lang="en-US" sz="1800" dirty="0">
                <a:solidFill>
                  <a:srgbClr val="000000"/>
                </a:solidFill>
                <a:latin typeface="Bell MT" panose="02020503060305020303" pitchFamily="18" charset="77"/>
              </a:rPr>
              <a:t>One to Two</a:t>
            </a:r>
          </a:p>
          <a:p>
            <a:pPr marL="457200" indent="-457200" rtl="0">
              <a:buAutoNum type="arabicPeriod"/>
            </a:pPr>
            <a:r>
              <a:rPr lang="en-US" sz="1800" dirty="0">
                <a:solidFill>
                  <a:srgbClr val="000000"/>
                </a:solidFill>
                <a:effectLst/>
                <a:latin typeface="Bell MT" panose="02020503060305020303" pitchFamily="18" charset="77"/>
              </a:rPr>
              <a:t>Three to Four</a:t>
            </a:r>
          </a:p>
          <a:p>
            <a:pPr marL="457200" indent="-457200" rtl="0">
              <a:buAutoNum type="arabicPeriod"/>
            </a:pPr>
            <a:r>
              <a:rPr lang="en-US" sz="1800" dirty="0">
                <a:solidFill>
                  <a:srgbClr val="000000"/>
                </a:solidFill>
                <a:latin typeface="Bell MT" panose="02020503060305020303" pitchFamily="18" charset="77"/>
              </a:rPr>
              <a:t>Five or more</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2980600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30295-D171-4AE9-80F0-7B3333C52F6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7ABB25D-00EF-2756-28F7-8A732D364D94}"/>
              </a:ext>
            </a:extLst>
          </p:cNvPr>
          <p:cNvSpPr>
            <a:spLocks noGrp="1"/>
          </p:cNvSpPr>
          <p:nvPr>
            <p:ph type="body" sz="quarter" idx="10"/>
          </p:nvPr>
        </p:nvSpPr>
        <p:spPr>
          <a:xfrm>
            <a:off x="460499" y="575406"/>
            <a:ext cx="8166865" cy="391361"/>
          </a:xfrm>
        </p:spPr>
        <p:txBody>
          <a:bodyPr/>
          <a:lstStyle/>
          <a:p>
            <a:r>
              <a:rPr lang="en-US" dirty="0"/>
              <a:t>How often do you write multiple drafts of an assignment before submitting it?</a:t>
            </a:r>
          </a:p>
        </p:txBody>
      </p:sp>
      <p:sp>
        <p:nvSpPr>
          <p:cNvPr id="4" name="Text Placeholder 3">
            <a:extLst>
              <a:ext uri="{FF2B5EF4-FFF2-40B4-BE49-F238E27FC236}">
                <a16:creationId xmlns:a16="http://schemas.microsoft.com/office/drawing/2014/main" id="{C840E99F-44A6-C89C-66EE-0A86F42EF101}"/>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Never</a:t>
            </a:r>
            <a:endParaRPr lang="en-US" sz="1800" b="0" i="0" u="none" strike="noStrike" dirty="0">
              <a:solidFill>
                <a:srgbClr val="000000"/>
              </a:solidFill>
              <a:effectLst/>
              <a:latin typeface="Bell MT" panose="02020503060305020303" pitchFamily="18" charset="77"/>
            </a:endParaRPr>
          </a:p>
          <a:p>
            <a:pPr marL="457200" indent="-457200" rtl="0">
              <a:buAutoNum type="arabicPeriod"/>
            </a:pPr>
            <a:r>
              <a:rPr lang="en-US" sz="1800" dirty="0">
                <a:solidFill>
                  <a:srgbClr val="000000"/>
                </a:solidFill>
                <a:latin typeface="Bell MT" panose="02020503060305020303" pitchFamily="18" charset="77"/>
              </a:rPr>
              <a:t>If I have time</a:t>
            </a:r>
          </a:p>
          <a:p>
            <a:pPr marL="457200" indent="-457200" rtl="0">
              <a:buAutoNum type="arabicPeriod"/>
            </a:pPr>
            <a:r>
              <a:rPr lang="en-US" sz="1800" dirty="0">
                <a:solidFill>
                  <a:srgbClr val="000000"/>
                </a:solidFill>
                <a:latin typeface="Bell MT" panose="02020503060305020303" pitchFamily="18" charset="77"/>
              </a:rPr>
              <a:t>When it is required</a:t>
            </a:r>
            <a:endParaRPr lang="en-US" sz="1800" dirty="0">
              <a:solidFill>
                <a:srgbClr val="000000"/>
              </a:solidFill>
              <a:effectLst/>
              <a:latin typeface="Bell MT" panose="02020503060305020303" pitchFamily="18" charset="77"/>
            </a:endParaRPr>
          </a:p>
          <a:p>
            <a:pPr marL="457200" indent="-457200" rtl="0">
              <a:buAutoNum type="arabicPeriod"/>
            </a:pPr>
            <a:r>
              <a:rPr lang="en-US" sz="1800" dirty="0">
                <a:solidFill>
                  <a:srgbClr val="000000"/>
                </a:solidFill>
                <a:latin typeface="Bell MT" panose="02020503060305020303" pitchFamily="18" charset="77"/>
              </a:rPr>
              <a:t>Very consistently</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2711791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51447-1BE1-A54B-D14F-C13019423D4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C308DC2-4591-00C9-7E45-8FEEC743FC4B}"/>
              </a:ext>
            </a:extLst>
          </p:cNvPr>
          <p:cNvSpPr>
            <a:spLocks noGrp="1"/>
          </p:cNvSpPr>
          <p:nvPr>
            <p:ph type="body" sz="quarter" idx="10"/>
          </p:nvPr>
        </p:nvSpPr>
        <p:spPr>
          <a:xfrm>
            <a:off x="460499" y="575406"/>
            <a:ext cx="8166865" cy="391361"/>
          </a:xfrm>
        </p:spPr>
        <p:txBody>
          <a:bodyPr/>
          <a:lstStyle/>
          <a:p>
            <a:r>
              <a:rPr lang="en-US" dirty="0"/>
              <a:t>How easy is it for you to organize your thoughts to write an academic essay or research paper?</a:t>
            </a:r>
          </a:p>
        </p:txBody>
      </p:sp>
      <p:sp>
        <p:nvSpPr>
          <p:cNvPr id="4" name="Text Placeholder 3">
            <a:extLst>
              <a:ext uri="{FF2B5EF4-FFF2-40B4-BE49-F238E27FC236}">
                <a16:creationId xmlns:a16="http://schemas.microsoft.com/office/drawing/2014/main" id="{D6251C00-24AA-4982-896F-0265E6D2C54A}"/>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Extremely difficult</a:t>
            </a:r>
            <a:endParaRPr lang="en-US" sz="1800" b="0" i="0" u="none" strike="noStrike" dirty="0">
              <a:solidFill>
                <a:srgbClr val="000000"/>
              </a:solidFill>
              <a:effectLst/>
              <a:latin typeface="Bell MT" panose="02020503060305020303" pitchFamily="18" charset="77"/>
            </a:endParaRPr>
          </a:p>
          <a:p>
            <a:pPr marL="457200" indent="-457200" rtl="0">
              <a:buAutoNum type="arabicPeriod"/>
            </a:pPr>
            <a:r>
              <a:rPr lang="en-US" sz="1800" dirty="0">
                <a:solidFill>
                  <a:srgbClr val="000000"/>
                </a:solidFill>
                <a:latin typeface="Bell MT" panose="02020503060305020303" pitchFamily="18" charset="77"/>
              </a:rPr>
              <a:t>Somewhat difficult</a:t>
            </a:r>
          </a:p>
          <a:p>
            <a:pPr marL="457200" indent="-457200" rtl="0">
              <a:buAutoNum type="arabicPeriod"/>
            </a:pPr>
            <a:r>
              <a:rPr lang="en-US" sz="1800" dirty="0">
                <a:solidFill>
                  <a:srgbClr val="000000"/>
                </a:solidFill>
                <a:effectLst/>
                <a:latin typeface="Bell MT" panose="02020503060305020303" pitchFamily="18" charset="77"/>
              </a:rPr>
              <a:t>I can organize my ideas without much difficulty.</a:t>
            </a:r>
          </a:p>
          <a:p>
            <a:pPr marL="457200" indent="-457200" rtl="0">
              <a:buAutoNum type="arabicPeriod"/>
            </a:pPr>
            <a:r>
              <a:rPr lang="en-US" sz="1800" dirty="0">
                <a:solidFill>
                  <a:srgbClr val="000000"/>
                </a:solidFill>
                <a:latin typeface="Bell MT" panose="02020503060305020303" pitchFamily="18" charset="77"/>
              </a:rPr>
              <a:t>Organizing an essay is easy for me.</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3397291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1F59-3911-4684-96F8-FB13A9AB37B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AC07D4B-4054-83BF-490D-C39EDC815B92}"/>
              </a:ext>
            </a:extLst>
          </p:cNvPr>
          <p:cNvSpPr>
            <a:spLocks noGrp="1"/>
          </p:cNvSpPr>
          <p:nvPr>
            <p:ph type="body" sz="quarter" idx="10"/>
          </p:nvPr>
        </p:nvSpPr>
        <p:spPr>
          <a:xfrm>
            <a:off x="460499" y="575406"/>
            <a:ext cx="8166865" cy="391361"/>
          </a:xfrm>
        </p:spPr>
        <p:txBody>
          <a:bodyPr/>
          <a:lstStyle/>
          <a:p>
            <a:r>
              <a:rPr lang="en-US" dirty="0"/>
              <a:t>How confident are you in your ability to write an effective thesis statement that is specific and debatable?</a:t>
            </a:r>
          </a:p>
        </p:txBody>
      </p:sp>
      <p:sp>
        <p:nvSpPr>
          <p:cNvPr id="4" name="Text Placeholder 3">
            <a:extLst>
              <a:ext uri="{FF2B5EF4-FFF2-40B4-BE49-F238E27FC236}">
                <a16:creationId xmlns:a16="http://schemas.microsoft.com/office/drawing/2014/main" id="{5132DEBF-EF50-5A4E-A2C8-063A1DFFD198}"/>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Not confident at all.</a:t>
            </a:r>
            <a:endParaRPr lang="en-US" sz="1800" b="0" i="0" u="none" strike="noStrike" dirty="0">
              <a:solidFill>
                <a:srgbClr val="000000"/>
              </a:solidFill>
              <a:effectLst/>
              <a:latin typeface="Bell MT" panose="02020503060305020303" pitchFamily="18" charset="77"/>
            </a:endParaRPr>
          </a:p>
          <a:p>
            <a:pPr marL="457200" indent="-457200" rtl="0">
              <a:buAutoNum type="arabicPeriod"/>
            </a:pPr>
            <a:r>
              <a:rPr lang="en-US" sz="1800" dirty="0">
                <a:solidFill>
                  <a:srgbClr val="000000"/>
                </a:solidFill>
                <a:latin typeface="Bell MT" panose="02020503060305020303" pitchFamily="18" charset="77"/>
              </a:rPr>
              <a:t>Somewhat confident.</a:t>
            </a:r>
          </a:p>
          <a:p>
            <a:pPr marL="457200" indent="-457200" rtl="0">
              <a:buAutoNum type="arabicPeriod"/>
            </a:pPr>
            <a:r>
              <a:rPr lang="en-US" sz="1800" dirty="0">
                <a:solidFill>
                  <a:srgbClr val="000000"/>
                </a:solidFill>
                <a:effectLst/>
                <a:latin typeface="Bell MT" panose="02020503060305020303" pitchFamily="18" charset="77"/>
              </a:rPr>
              <a:t>I have confidence but could use more instruction on how to do this well in different genres.</a:t>
            </a:r>
          </a:p>
          <a:p>
            <a:pPr marL="457200" indent="-457200" rtl="0">
              <a:buAutoNum type="arabicPeriod"/>
            </a:pPr>
            <a:r>
              <a:rPr lang="en-US" sz="1800" dirty="0">
                <a:solidFill>
                  <a:srgbClr val="000000"/>
                </a:solidFill>
                <a:latin typeface="Bell MT" panose="02020503060305020303" pitchFamily="18" charset="77"/>
              </a:rPr>
              <a:t>I know how to write an effective thesis that is specific and debatable for a variety of audiences and genres. </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2385816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BA1E5-AE1D-926B-FA6E-81979281F15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CB8D12C-3BD3-1894-5935-2071D04ECF6D}"/>
              </a:ext>
            </a:extLst>
          </p:cNvPr>
          <p:cNvSpPr>
            <a:spLocks noGrp="1"/>
          </p:cNvSpPr>
          <p:nvPr>
            <p:ph type="body" sz="quarter" idx="10"/>
          </p:nvPr>
        </p:nvSpPr>
        <p:spPr>
          <a:xfrm>
            <a:off x="460499" y="151200"/>
            <a:ext cx="8166865" cy="391361"/>
          </a:xfrm>
        </p:spPr>
        <p:txBody>
          <a:bodyPr/>
          <a:lstStyle/>
          <a:p>
            <a:r>
              <a:rPr lang="en-US" dirty="0"/>
              <a:t>How confident are you in your ability to utilize evidence (quotations and paraphrase) to support an  argument? </a:t>
            </a:r>
          </a:p>
        </p:txBody>
      </p:sp>
      <p:sp>
        <p:nvSpPr>
          <p:cNvPr id="4" name="Text Placeholder 3">
            <a:extLst>
              <a:ext uri="{FF2B5EF4-FFF2-40B4-BE49-F238E27FC236}">
                <a16:creationId xmlns:a16="http://schemas.microsoft.com/office/drawing/2014/main" id="{5F4A6506-85C6-910C-CCDB-A9CA308AD578}"/>
              </a:ext>
            </a:extLst>
          </p:cNvPr>
          <p:cNvSpPr>
            <a:spLocks noGrp="1"/>
          </p:cNvSpPr>
          <p:nvPr>
            <p:ph type="body" sz="quarter" idx="12"/>
          </p:nvPr>
        </p:nvSpPr>
        <p:spPr>
          <a:xfrm>
            <a:off x="460499" y="1680386"/>
            <a:ext cx="8457258" cy="2796168"/>
          </a:xfrm>
        </p:spPr>
        <p:txBody>
          <a:bodyPr/>
          <a:lstStyle/>
          <a:p>
            <a:pPr marL="342900" indent="-342900" rtl="0">
              <a:buAutoNum type="arabicPeriod"/>
            </a:pPr>
            <a:r>
              <a:rPr lang="en-US" sz="1800" b="0" i="0" u="none" strike="noStrike" dirty="0">
                <a:solidFill>
                  <a:srgbClr val="000000"/>
                </a:solidFill>
                <a:effectLst/>
                <a:latin typeface="Bell MT" panose="02020503060305020303" pitchFamily="18" charset="77"/>
              </a:rPr>
              <a:t>  </a:t>
            </a:r>
            <a:r>
              <a:rPr lang="en-US" sz="1800" dirty="0">
                <a:solidFill>
                  <a:srgbClr val="000000"/>
                </a:solidFill>
                <a:latin typeface="Bell MT" panose="02020503060305020303" pitchFamily="18" charset="77"/>
              </a:rPr>
              <a:t>Not confident at all.</a:t>
            </a:r>
            <a:endParaRPr lang="en-US" sz="1800" b="0" i="0" u="none" strike="noStrike" dirty="0">
              <a:solidFill>
                <a:srgbClr val="000000"/>
              </a:solidFill>
              <a:effectLst/>
              <a:latin typeface="Bell MT" panose="02020503060305020303" pitchFamily="18" charset="77"/>
            </a:endParaRPr>
          </a:p>
          <a:p>
            <a:pPr marL="457200" indent="-457200" rtl="0">
              <a:buAutoNum type="arabicPeriod"/>
            </a:pPr>
            <a:r>
              <a:rPr lang="en-US" sz="1800" dirty="0">
                <a:solidFill>
                  <a:srgbClr val="000000"/>
                </a:solidFill>
                <a:latin typeface="Bell MT" panose="02020503060305020303" pitchFamily="18" charset="77"/>
              </a:rPr>
              <a:t>Somewhat confident.</a:t>
            </a:r>
          </a:p>
          <a:p>
            <a:pPr marL="457200" indent="-457200" rtl="0">
              <a:buAutoNum type="arabicPeriod"/>
            </a:pPr>
            <a:r>
              <a:rPr lang="en-US" sz="1800" dirty="0">
                <a:solidFill>
                  <a:srgbClr val="000000"/>
                </a:solidFill>
                <a:effectLst/>
                <a:latin typeface="Bell MT" panose="02020503060305020303" pitchFamily="18" charset="77"/>
              </a:rPr>
              <a:t>I have confidence but could use more instruction on how to do this well in different genres.</a:t>
            </a:r>
          </a:p>
          <a:p>
            <a:pPr marL="457200" indent="-457200" rtl="0">
              <a:buAutoNum type="arabicPeriod"/>
            </a:pPr>
            <a:r>
              <a:rPr lang="en-US" sz="1800" dirty="0">
                <a:solidFill>
                  <a:srgbClr val="000000"/>
                </a:solidFill>
                <a:latin typeface="Bell MT" panose="02020503060305020303" pitchFamily="18" charset="77"/>
              </a:rPr>
              <a:t>I know how to utilize quotations and paraphrase effectively for a variety of audiences and genres. </a:t>
            </a:r>
            <a:endParaRPr lang="en-US" sz="1800" dirty="0">
              <a:solidFill>
                <a:srgbClr val="000000"/>
              </a:solidFill>
              <a:effectLst/>
              <a:latin typeface="Bell MT" panose="02020503060305020303" pitchFamily="18" charset="77"/>
            </a:endParaRPr>
          </a:p>
          <a:p>
            <a:pPr marL="457200" indent="-457200" rtl="0">
              <a:buAutoNum type="arabicPeriod"/>
            </a:pPr>
            <a:endParaRPr lang="en-US" sz="2400" dirty="0">
              <a:effectLst/>
            </a:endParaRPr>
          </a:p>
          <a:p>
            <a:endParaRPr lang="en-US" dirty="0"/>
          </a:p>
        </p:txBody>
      </p:sp>
    </p:spTree>
    <p:extLst>
      <p:ext uri="{BB962C8B-B14F-4D97-AF65-F5344CB8AC3E}">
        <p14:creationId xmlns:p14="http://schemas.microsoft.com/office/powerpoint/2010/main" val="30083366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1908</TotalTime>
  <Words>1813</Words>
  <Application>Microsoft Macintosh PowerPoint</Application>
  <PresentationFormat>On-screen Show (16:9)</PresentationFormat>
  <Paragraphs>129</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Bell MT</vt:lpstr>
      <vt:lpstr>Calibri</vt:lpstr>
      <vt:lpstr>Times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Alison Gibson</cp:lastModifiedBy>
  <cp:revision>70</cp:revision>
  <cp:lastPrinted>2020-03-14T17:34:07Z</cp:lastPrinted>
  <dcterms:created xsi:type="dcterms:W3CDTF">2018-06-14T21:18:09Z</dcterms:created>
  <dcterms:modified xsi:type="dcterms:W3CDTF">2025-05-09T16:37:06Z</dcterms:modified>
</cp:coreProperties>
</file>